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3"/>
    <p:sldId id="296" r:id="rId4"/>
    <p:sldId id="261" r:id="rId5"/>
    <p:sldId id="258" r:id="rId6"/>
    <p:sldId id="259" r:id="rId7"/>
    <p:sldId id="260" r:id="rId8"/>
    <p:sldId id="262" r:id="rId9"/>
    <p:sldId id="263" r:id="rId10"/>
    <p:sldId id="267" r:id="rId11"/>
    <p:sldId id="268" r:id="rId12"/>
    <p:sldId id="270" r:id="rId13"/>
    <p:sldId id="276" r:id="rId14"/>
    <p:sldId id="271" r:id="rId15"/>
    <p:sldId id="272" r:id="rId16"/>
    <p:sldId id="273" r:id="rId17"/>
    <p:sldId id="274" r:id="rId18"/>
    <p:sldId id="281" r:id="rId19"/>
    <p:sldId id="277" r:id="rId20"/>
    <p:sldId id="278" r:id="rId22"/>
    <p:sldId id="280" r:id="rId23"/>
    <p:sldId id="295" r:id="rId24"/>
    <p:sldId id="282" r:id="rId25"/>
    <p:sldId id="257" r:id="rId26"/>
    <p:sldId id="283" r:id="rId27"/>
    <p:sldId id="284" r:id="rId28"/>
    <p:sldId id="290" r:id="rId29"/>
    <p:sldId id="291" r:id="rId30"/>
    <p:sldId id="292" r:id="rId31"/>
    <p:sldId id="293" r:id="rId32"/>
    <p:sldId id="286" r:id="rId33"/>
    <p:sldId id="287" r:id="rId34"/>
    <p:sldId id="288" r:id="rId35"/>
    <p:sldId id="28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F211E-27EB-44C5-BD6F-5D92E5CCB548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5AE5B-D593-4B70-B621-496C70EFE86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9AD94DF9-9910-44F8-A494-252F6C14B550}" type="slidenum">
              <a:rPr lang="lt-LT" smtClean="0">
                <a:latin typeface="Arial" panose="020B0604020202020204" pitchFamily="34" charset="0"/>
              </a:rPr>
            </a:fld>
            <a:endParaRPr lang="lt-LT" smtClean="0">
              <a:latin typeface="Arial" panose="020B0604020202020204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101F5F1B-8B42-4B35-83A2-F78EEBDC61BC}" type="slidenum">
              <a:rPr lang="lt-LT" smtClean="0">
                <a:latin typeface="Arial" panose="020B0604020202020204" pitchFamily="34" charset="0"/>
              </a:rPr>
            </a:fld>
            <a:endParaRPr lang="lt-LT" smtClean="0">
              <a:latin typeface="Arial" panose="020B0604020202020204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4345-9332-494F-99B1-AC14B08C925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2242-C977-443A-95EA-9F53EE0A7B4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4345-9332-494F-99B1-AC14B08C925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2242-C977-443A-95EA-9F53EE0A7B4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4345-9332-494F-99B1-AC14B08C925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2242-C977-443A-95EA-9F53EE0A7B4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4345-9332-494F-99B1-AC14B08C925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2242-C977-443A-95EA-9F53EE0A7B4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4345-9332-494F-99B1-AC14B08C925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2242-C977-443A-95EA-9F53EE0A7B4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4345-9332-494F-99B1-AC14B08C925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2242-C977-443A-95EA-9F53EE0A7B4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4345-9332-494F-99B1-AC14B08C9255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2242-C977-443A-95EA-9F53EE0A7B4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4345-9332-494F-99B1-AC14B08C9255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2242-C977-443A-95EA-9F53EE0A7B4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4345-9332-494F-99B1-AC14B08C9255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2242-C977-443A-95EA-9F53EE0A7B4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4345-9332-494F-99B1-AC14B08C925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2242-C977-443A-95EA-9F53EE0A7B4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4345-9332-494F-99B1-AC14B08C925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2242-C977-443A-95EA-9F53EE0A7B4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24345-9332-494F-99B1-AC14B08C925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52242-C977-443A-95EA-9F53EE0A7B4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12968" cy="4608512"/>
          </a:xfrm>
        </p:spPr>
        <p:txBody>
          <a:bodyPr>
            <a:normAutofit/>
          </a:bodyPr>
          <a:lstStyle/>
          <a:p>
            <a:r>
              <a:rPr lang="lt-LT" sz="2000" dirty="0" smtClean="0"/>
              <a:t>Kristina </a:t>
            </a:r>
            <a:r>
              <a:rPr lang="lt-LT" sz="2000" dirty="0" err="1" smtClean="0"/>
              <a:t>Rutkovska</a:t>
            </a:r>
            <a:br>
              <a:rPr lang="lt-LT" sz="2000" dirty="0" smtClean="0"/>
            </a:br>
            <a:r>
              <a:rPr lang="lt-LT" sz="2000" dirty="0" err="1" smtClean="0"/>
              <a:t>Uniwersytet</a:t>
            </a:r>
            <a:r>
              <a:rPr lang="lt-LT" sz="2000" dirty="0" smtClean="0"/>
              <a:t> </a:t>
            </a:r>
            <a:r>
              <a:rPr lang="lt-LT" sz="2000" dirty="0" err="1" smtClean="0"/>
              <a:t>Wile</a:t>
            </a:r>
            <a:r>
              <a:rPr lang="pl-PL" sz="2000" dirty="0" err="1" smtClean="0"/>
              <a:t>ński</a:t>
            </a:r>
            <a:br>
              <a:rPr lang="lt-LT" dirty="0" smtClean="0"/>
            </a:br>
            <a:br>
              <a:rPr lang="lt-LT" dirty="0"/>
            </a:br>
            <a:r>
              <a:rPr lang="lt-LT" sz="2800" b="1" dirty="0" err="1" smtClean="0"/>
              <a:t>Początki</a:t>
            </a:r>
            <a:r>
              <a:rPr lang="lt-LT" sz="2800" b="1" dirty="0" smtClean="0"/>
              <a:t> </a:t>
            </a:r>
            <a:r>
              <a:rPr lang="lt-LT" sz="2800" b="1" dirty="0" err="1"/>
              <a:t>badań</a:t>
            </a:r>
            <a:r>
              <a:rPr lang="lt-LT" sz="2800" b="1" dirty="0"/>
              <a:t> </a:t>
            </a:r>
            <a:r>
              <a:rPr lang="lt-LT" sz="2800" b="1" dirty="0" err="1"/>
              <a:t>nad</a:t>
            </a:r>
            <a:r>
              <a:rPr lang="lt-LT" sz="2800" b="1" dirty="0"/>
              <a:t> </a:t>
            </a:r>
            <a:r>
              <a:rPr lang="lt-LT" sz="2800" b="1" dirty="0" err="1"/>
              <a:t>folklorem</a:t>
            </a:r>
            <a:r>
              <a:rPr lang="lt-LT" sz="2800" b="1" dirty="0"/>
              <a:t> </a:t>
            </a:r>
            <a:r>
              <a:rPr lang="lt-LT" sz="2800" b="1" dirty="0" err="1"/>
              <a:t>litewskim</a:t>
            </a:r>
            <a:r>
              <a:rPr lang="lt-LT" sz="2800" b="1" dirty="0"/>
              <a:t> w </a:t>
            </a:r>
            <a:r>
              <a:rPr lang="lt-LT" sz="2800" b="1" dirty="0" err="1"/>
              <a:t>XIX</a:t>
            </a:r>
            <a:r>
              <a:rPr lang="lt-LT" sz="2800" b="1" dirty="0"/>
              <a:t> </a:t>
            </a:r>
            <a:r>
              <a:rPr lang="lt-LT" sz="2800" b="1" dirty="0" err="1"/>
              <a:t>wieku</a:t>
            </a:r>
            <a:r>
              <a:rPr lang="lt-LT" sz="2800" b="1" dirty="0"/>
              <a:t>: </a:t>
            </a:r>
            <a:r>
              <a:rPr lang="lt-LT" sz="2800" b="1" dirty="0" err="1"/>
              <a:t>inspiracje</a:t>
            </a:r>
            <a:r>
              <a:rPr lang="lt-LT" sz="2800" b="1" dirty="0"/>
              <a:t>, </a:t>
            </a:r>
            <a:r>
              <a:rPr lang="lt-LT" sz="2800" b="1" dirty="0" err="1"/>
              <a:t>nurty</a:t>
            </a:r>
            <a:r>
              <a:rPr lang="lt-LT" sz="2800" b="1" dirty="0"/>
              <a:t> </a:t>
            </a:r>
            <a:r>
              <a:rPr lang="lt-LT" sz="2800" b="1" dirty="0" err="1"/>
              <a:t>badawcze</a:t>
            </a:r>
            <a:r>
              <a:rPr lang="lt-LT" sz="2800" b="1" dirty="0"/>
              <a:t>, </a:t>
            </a:r>
            <a:r>
              <a:rPr lang="lt-LT" sz="2800" b="1" dirty="0" err="1"/>
              <a:t>inicjatorzy</a:t>
            </a:r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5157192"/>
            <a:ext cx="6552728" cy="1080120"/>
          </a:xfrm>
        </p:spPr>
        <p:txBody>
          <a:bodyPr>
            <a:noAutofit/>
          </a:bodyPr>
          <a:lstStyle/>
          <a:p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04664"/>
            <a:ext cx="8435280" cy="604867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7" name="Picture 3" descr="C:\Users\kristina\Desktop\poczatki  bdaan\DSCF282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820598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200" b="1" dirty="0" smtClean="0"/>
              <a:t>Poradnik dla zbierających rzeczy ludowe</a:t>
            </a:r>
            <a:endParaRPr lang="lt-LT" sz="3200" b="1" dirty="0"/>
          </a:p>
        </p:txBody>
      </p:sp>
      <p:pic>
        <p:nvPicPr>
          <p:cNvPr id="1026" name="Picture 2" descr="C:\Users\kristina\Desktop\0000033637-000007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2048" y="1600200"/>
            <a:ext cx="297990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33500"/>
            <a:ext cx="830652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400" b="1" dirty="0">
                <a:effectLst/>
              </a:rPr>
              <a:t>„Podania Żmujdzkie“ M. Dowojny-Sywestrowicza</a:t>
            </a:r>
            <a:br>
              <a:rPr lang="lt-LT" sz="2400" dirty="0">
                <a:effectLst/>
              </a:rPr>
            </a:br>
            <a:endParaRPr lang="lt-LT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1052737"/>
            <a:ext cx="7128792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1520" y="3356992"/>
            <a:ext cx="85689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[...]     Co święty dzień, || gdy ludzie noże ostrzą, niekiedy i inne narzędzia,</a:t>
            </a:r>
            <a:endParaRPr lang="en-US" dirty="0"/>
          </a:p>
          <a:p>
            <a:r>
              <a:rPr lang="pl-PL" dirty="0"/>
              <a:t>to mówią: piłuje się jego Lucyfera łańcuch || i </a:t>
            </a:r>
            <a:r>
              <a:rPr lang="pl-PL" dirty="0" err="1"/>
              <a:t>mniejszeje</a:t>
            </a:r>
            <a:r>
              <a:rPr lang="pl-PL" dirty="0"/>
              <a:t> </a:t>
            </a:r>
            <a:r>
              <a:rPr lang="pl-PL" baseline="30000" dirty="0"/>
              <a:t>(x)</a:t>
            </a:r>
            <a:r>
              <a:rPr lang="pl-PL" dirty="0"/>
              <a:t> . A gdy już przychodzi wielki post || przed </a:t>
            </a:r>
            <a:r>
              <a:rPr lang="pl-PL" dirty="0" err="1"/>
              <a:t>Wielkonocą</a:t>
            </a:r>
            <a:r>
              <a:rPr lang="pl-PL" dirty="0"/>
              <a:t> no to wtedy mówią, że || łańcuch Lucyfera zupełnie </a:t>
            </a:r>
            <a:r>
              <a:rPr lang="pl-PL" dirty="0" err="1"/>
              <a:t>zpiłował</a:t>
            </a:r>
            <a:r>
              <a:rPr lang="pl-PL" dirty="0"/>
              <a:t> || się i zaraz popuści się z piekła i przy- || leci z wielkim łoskotem na świat (1).</a:t>
            </a:r>
            <a:endParaRPr lang="en-US" dirty="0"/>
          </a:p>
          <a:p>
            <a:r>
              <a:rPr lang="lt-LT" dirty="0" err="1" smtClean="0"/>
              <a:t>Spiłował</a:t>
            </a:r>
            <a:endParaRPr lang="lt-LT" dirty="0" smtClean="0"/>
          </a:p>
          <a:p>
            <a:endParaRPr lang="lt-LT" dirty="0"/>
          </a:p>
          <a:p>
            <a:r>
              <a:rPr lang="pl-PL" baseline="30000" dirty="0"/>
              <a:t>(x)</a:t>
            </a:r>
            <a:r>
              <a:rPr lang="pl-PL" dirty="0"/>
              <a:t> Opowiadający chce przez to || wyrazić, że ponieważ w święto || to robi, </a:t>
            </a:r>
            <a:r>
              <a:rPr lang="pl-PL" dirty="0" err="1"/>
              <a:t>więć</a:t>
            </a:r>
            <a:r>
              <a:rPr lang="pl-PL" dirty="0"/>
              <a:t> grzeszy, a przez to || dobrze robi </a:t>
            </a:r>
            <a:r>
              <a:rPr lang="pl-PL" dirty="0" err="1"/>
              <a:t>djabłowi</a:t>
            </a:r>
            <a:r>
              <a:rPr lang="pl-PL" dirty="0"/>
              <a:t>. || M. D. </a:t>
            </a:r>
            <a:r>
              <a:rPr lang="pl-PL" dirty="0" err="1"/>
              <a:t>Syl</a:t>
            </a:r>
            <a:r>
              <a:rPr lang="pl-PL" dirty="0"/>
              <a:t>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sz="2700" b="1" dirty="0">
                <a:effectLst/>
              </a:rPr>
              <a:t>„Podania Żmujdzkie“ M. Dowojny-Sywestrowicza</a:t>
            </a:r>
            <a:br>
              <a:rPr lang="lt-LT" dirty="0">
                <a:effectLst/>
              </a:rPr>
            </a:br>
            <a:endParaRPr lang="lt-LT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2736"/>
            <a:ext cx="712879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07704" y="3933055"/>
            <a:ext cx="64087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(2) Ten sposób ochraniania się od odwiedzin diabła znany jest i na </a:t>
            </a:r>
            <a:r>
              <a:rPr lang="pl-PL" dirty="0" err="1"/>
              <a:t>Bia-łej</a:t>
            </a:r>
            <a:r>
              <a:rPr lang="pl-PL" dirty="0"/>
              <a:t> Rusi. Mówi o </a:t>
            </a:r>
            <a:r>
              <a:rPr lang="pl-PL" dirty="0" err="1"/>
              <a:t>tem</a:t>
            </a:r>
            <a:r>
              <a:rPr lang="pl-PL" dirty="0"/>
              <a:t> </a:t>
            </a:r>
            <a:r>
              <a:rPr lang="pl-PL" dirty="0" err="1"/>
              <a:t>Jucewicz</a:t>
            </a:r>
            <a:r>
              <a:rPr lang="pl-PL" dirty="0"/>
              <a:t> (Litwa). M. D. Sylwestrowicz</a:t>
            </a:r>
            <a:r>
              <a:rPr lang="pl-PL" dirty="0" smtClean="0"/>
              <a:t>.</a:t>
            </a:r>
            <a:endParaRPr lang="lt-LT" dirty="0" smtClean="0"/>
          </a:p>
          <a:p>
            <a:endParaRPr lang="en-US" dirty="0"/>
          </a:p>
          <a:p>
            <a:r>
              <a:rPr lang="pl-PL" dirty="0"/>
              <a:t>(1) Jest w okolicach Rosień przysłowie litewskie: „</a:t>
            </a:r>
            <a:r>
              <a:rPr lang="pl-PL" dirty="0" err="1"/>
              <a:t>Kipšas</a:t>
            </a:r>
            <a:r>
              <a:rPr lang="pl-PL" dirty="0"/>
              <a:t> nagus </a:t>
            </a:r>
            <a:r>
              <a:rPr lang="pl-PL" dirty="0" err="1"/>
              <a:t>prikisza</a:t>
            </a:r>
            <a:r>
              <a:rPr lang="pl-PL" dirty="0"/>
              <a:t>!“ (</a:t>
            </a:r>
            <a:r>
              <a:rPr lang="pl-PL" dirty="0" err="1"/>
              <a:t>Kipszas</a:t>
            </a:r>
            <a:r>
              <a:rPr lang="pl-PL" dirty="0"/>
              <a:t> dotknął pazury!). Mówią to wtedy, gdy się kasza lub inna potrawa podsmaży. M. D. Sylwestrowicz.</a:t>
            </a:r>
            <a:endParaRPr lang="en-US" dirty="0"/>
          </a:p>
          <a:p>
            <a:r>
              <a:rPr lang="lt-LT" dirty="0" err="1"/>
              <a:t>Widocznie</a:t>
            </a:r>
            <a:r>
              <a:rPr lang="lt-LT" dirty="0"/>
              <a:t> „</a:t>
            </a:r>
            <a:r>
              <a:rPr lang="lt-LT" dirty="0" err="1"/>
              <a:t>przypali</a:t>
            </a:r>
            <a:r>
              <a:rPr lang="lt-LT" dirty="0"/>
              <a:t>“.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lt-LT" sz="2800" dirty="0">
                <a:effectLst/>
              </a:rPr>
            </a:br>
            <a:r>
              <a:rPr lang="lt-LT" sz="2800" b="1" dirty="0">
                <a:effectLst/>
              </a:rPr>
              <a:t>„Podania Żmujdzkie</a:t>
            </a:r>
            <a:r>
              <a:rPr lang="lt-LT" sz="2800" b="1" dirty="0" smtClean="0">
                <a:effectLst/>
              </a:rPr>
              <a:t>“</a:t>
            </a:r>
            <a:br>
              <a:rPr lang="lt-LT" sz="2800" b="1" dirty="0" smtClean="0">
                <a:effectLst/>
              </a:rPr>
            </a:br>
            <a:r>
              <a:rPr lang="lt-LT" sz="2800" b="1" dirty="0" smtClean="0">
                <a:effectLst/>
              </a:rPr>
              <a:t> </a:t>
            </a:r>
            <a:r>
              <a:rPr lang="lt-LT" sz="2800" b="1" dirty="0">
                <a:effectLst/>
              </a:rPr>
              <a:t>M. Dowojny-Sywestrowicza</a:t>
            </a:r>
            <a:endParaRPr lang="lt-LT" sz="2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1772816"/>
            <a:ext cx="8017812" cy="2761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971600" y="4581129"/>
            <a:ext cx="69127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Widząc Bóg, że z ludzi nic dobrego nie będzie posłał tedy na karę </a:t>
            </a:r>
            <a:r>
              <a:rPr lang="pl-PL" dirty="0" err="1"/>
              <a:t>dwuch</a:t>
            </a:r>
            <a:r>
              <a:rPr lang="pl-PL" dirty="0"/>
              <a:t> wielkich </a:t>
            </a:r>
            <a:r>
              <a:rPr lang="pl-PL" i="1" dirty="0"/>
              <a:t>Olbrzymów </a:t>
            </a:r>
            <a:r>
              <a:rPr lang="pl-PL" dirty="0"/>
              <a:t>(</a:t>
            </a:r>
            <a:r>
              <a:rPr lang="pl-PL" i="1" dirty="0" err="1"/>
              <a:t>Milžynus</a:t>
            </a:r>
            <a:r>
              <a:rPr lang="pl-PL" dirty="0"/>
              <a:t>) które się nazywają </a:t>
            </a:r>
            <a:r>
              <a:rPr lang="pl-PL" i="1" dirty="0" err="1"/>
              <a:t>Vandus</a:t>
            </a:r>
            <a:r>
              <a:rPr lang="pl-PL" dirty="0"/>
              <a:t> i </a:t>
            </a:r>
            <a:r>
              <a:rPr lang="pl-PL" i="1" dirty="0" err="1"/>
              <a:t>Viejes</a:t>
            </a:r>
            <a:r>
              <a:rPr lang="pl-PL" i="1" dirty="0"/>
              <a:t> </a:t>
            </a:r>
            <a:r>
              <a:rPr lang="pl-PL" dirty="0"/>
              <a:t>(</a:t>
            </a:r>
            <a:r>
              <a:rPr lang="pl-PL" i="1" dirty="0"/>
              <a:t>Wiatr</a:t>
            </a:r>
            <a:r>
              <a:rPr lang="pl-PL" dirty="0"/>
              <a:t>), którzy przez 25 dni mieli objętą w swoich rękach całą ziemię i miotali na wsze strony jak mity (?). A bóg nazywał się </a:t>
            </a:r>
            <a:r>
              <a:rPr lang="pl-PL" i="1" dirty="0" err="1"/>
              <a:t>Paramžynts</a:t>
            </a:r>
            <a:r>
              <a:rPr lang="pl-PL" dirty="0"/>
              <a:t>. On mieszkał w swoim pałacu </a:t>
            </a:r>
            <a:r>
              <a:rPr lang="pl-PL" i="1" dirty="0" err="1"/>
              <a:t>Padangie</a:t>
            </a:r>
            <a:r>
              <a:rPr lang="pl-PL" dirty="0"/>
              <a:t> (podniebie</a:t>
            </a:r>
            <a:r>
              <a:rPr lang="pl-PL" dirty="0" smtClean="0"/>
              <a:t>)</a:t>
            </a:r>
            <a:r>
              <a:rPr lang="lt-LT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400" b="1" dirty="0">
                <a:effectLst/>
              </a:rPr>
              <a:t>„Podania Żmujdzkie“ M. Dowojny-Sywestrowicza</a:t>
            </a:r>
            <a:endParaRPr lang="lt-LT" sz="24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678995"/>
            <a:ext cx="8229600" cy="4368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rmAutofit/>
          </a:bodyPr>
          <a:lstStyle/>
          <a:p>
            <a:r>
              <a:rPr lang="pl-PL" sz="2800" b="1" dirty="0" smtClean="0"/>
              <a:t>„</a:t>
            </a:r>
            <a:r>
              <a:rPr lang="lt-LT" sz="2800" b="1" dirty="0" err="1" smtClean="0"/>
              <a:t>Trzy</a:t>
            </a:r>
            <a:r>
              <a:rPr lang="lt-LT" sz="2800" b="1" dirty="0" smtClean="0"/>
              <a:t> </a:t>
            </a:r>
            <a:r>
              <a:rPr lang="lt-LT" sz="2800" b="1" dirty="0" err="1" smtClean="0"/>
              <a:t>piramidy</a:t>
            </a:r>
            <a:r>
              <a:rPr lang="pl-PL" sz="2800" b="1" dirty="0" smtClean="0"/>
              <a:t>”</a:t>
            </a:r>
            <a:r>
              <a:rPr lang="lt-LT" sz="2800" b="1" dirty="0" smtClean="0"/>
              <a:t> </a:t>
            </a:r>
            <a:r>
              <a:rPr lang="lt-LT" sz="2800" b="1" dirty="0" err="1" smtClean="0"/>
              <a:t>Jana</a:t>
            </a:r>
            <a:r>
              <a:rPr lang="lt-LT" sz="2800" b="1" dirty="0" smtClean="0"/>
              <a:t> </a:t>
            </a:r>
            <a:r>
              <a:rPr lang="lt-LT" sz="2800" b="1" dirty="0" err="1" smtClean="0"/>
              <a:t>Kar</a:t>
            </a:r>
            <a:r>
              <a:rPr lang="pl-PL" sz="2800" b="1" dirty="0" err="1" smtClean="0"/>
              <a:t>łowicza</a:t>
            </a:r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1556792"/>
            <a:ext cx="7848872" cy="4824536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pl-PL" sz="2400" i="1" dirty="0" smtClean="0">
                <a:solidFill>
                  <a:schemeClr val="accent4">
                    <a:lumMod val="10000"/>
                  </a:schemeClr>
                </a:solidFill>
              </a:rPr>
              <a:t>Słownik </a:t>
            </a:r>
            <a:r>
              <a:rPr lang="pl-PL" sz="2400" i="1" dirty="0">
                <a:solidFill>
                  <a:schemeClr val="accent4">
                    <a:lumMod val="10000"/>
                  </a:schemeClr>
                </a:solidFill>
              </a:rPr>
              <a:t>języka polskiego</a:t>
            </a:r>
            <a:r>
              <a:rPr lang="pl-PL" sz="2400" dirty="0">
                <a:solidFill>
                  <a:schemeClr val="accent4">
                    <a:lumMod val="10000"/>
                  </a:schemeClr>
                </a:solidFill>
              </a:rPr>
              <a:t>, red. J. Karłowicz, A. A. Kryński. W. Niedźwiecki, T. I–VIII, Warszawa 1900 – </a:t>
            </a:r>
            <a:r>
              <a:rPr lang="pl-PL" sz="2400" dirty="0" smtClean="0">
                <a:solidFill>
                  <a:schemeClr val="accent4">
                    <a:lumMod val="10000"/>
                  </a:schemeClr>
                </a:solidFill>
              </a:rPr>
              <a:t>1927.</a:t>
            </a:r>
            <a:endParaRPr lang="pl-PL" sz="240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algn="l">
              <a:defRPr/>
            </a:pPr>
            <a:endParaRPr lang="pl-PL" sz="2400" dirty="0"/>
          </a:p>
          <a:p>
            <a:pPr algn="l">
              <a:defRPr/>
            </a:pPr>
            <a:r>
              <a:rPr lang="lt-LT" sz="2400" dirty="0">
                <a:solidFill>
                  <a:schemeClr val="accent4">
                    <a:lumMod val="10000"/>
                  </a:schemeClr>
                </a:solidFill>
              </a:rPr>
              <a:t>J. </a:t>
            </a:r>
            <a:r>
              <a:rPr lang="lt-LT" sz="2400" dirty="0" err="1">
                <a:solidFill>
                  <a:schemeClr val="accent4">
                    <a:lumMod val="10000"/>
                  </a:schemeClr>
                </a:solidFill>
              </a:rPr>
              <a:t>Karłowicz</a:t>
            </a:r>
            <a:r>
              <a:rPr lang="lt-LT" sz="2400" dirty="0">
                <a:solidFill>
                  <a:schemeClr val="accent4">
                    <a:lumMod val="10000"/>
                  </a:schemeClr>
                </a:solidFill>
              </a:rPr>
              <a:t>, </a:t>
            </a:r>
            <a:r>
              <a:rPr lang="lt-LT" sz="2400" i="1" dirty="0" err="1">
                <a:solidFill>
                  <a:schemeClr val="accent4">
                    <a:lumMod val="10000"/>
                  </a:schemeClr>
                </a:solidFill>
              </a:rPr>
              <a:t>Słownik</a:t>
            </a:r>
            <a:r>
              <a:rPr lang="lt-LT" sz="2400" i="1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lt-LT" sz="2400" i="1" dirty="0" err="1">
                <a:solidFill>
                  <a:schemeClr val="accent4">
                    <a:lumMod val="10000"/>
                  </a:schemeClr>
                </a:solidFill>
              </a:rPr>
              <a:t>gwar</a:t>
            </a:r>
            <a:r>
              <a:rPr lang="lt-LT" sz="2400" i="1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lt-LT" sz="2400" i="1" dirty="0" err="1">
                <a:solidFill>
                  <a:schemeClr val="accent4">
                    <a:lumMod val="10000"/>
                  </a:schemeClr>
                </a:solidFill>
              </a:rPr>
              <a:t>polskich</a:t>
            </a:r>
            <a:r>
              <a:rPr lang="lt-LT" sz="2400" dirty="0">
                <a:solidFill>
                  <a:schemeClr val="accent4">
                    <a:lumMod val="10000"/>
                  </a:schemeClr>
                </a:solidFill>
              </a:rPr>
              <a:t>, T. I - </a:t>
            </a:r>
            <a:r>
              <a:rPr lang="lt-LT" sz="2400" dirty="0" err="1">
                <a:solidFill>
                  <a:schemeClr val="accent4">
                    <a:lumMod val="10000"/>
                  </a:schemeClr>
                </a:solidFill>
              </a:rPr>
              <a:t>VI</a:t>
            </a:r>
            <a:r>
              <a:rPr lang="lt-LT" sz="2400" dirty="0">
                <a:solidFill>
                  <a:schemeClr val="accent4">
                    <a:lumMod val="10000"/>
                  </a:schemeClr>
                </a:solidFill>
              </a:rPr>
              <a:t>, </a:t>
            </a:r>
            <a:r>
              <a:rPr lang="lt-LT" sz="2400" dirty="0" err="1">
                <a:solidFill>
                  <a:schemeClr val="accent4">
                    <a:lumMod val="10000"/>
                  </a:schemeClr>
                </a:solidFill>
              </a:rPr>
              <a:t>Kraków</a:t>
            </a:r>
            <a:r>
              <a:rPr lang="lt-LT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lt-LT" sz="2400" dirty="0" smtClean="0">
                <a:solidFill>
                  <a:schemeClr val="accent4">
                    <a:lumMod val="10000"/>
                  </a:schemeClr>
                </a:solidFill>
              </a:rPr>
              <a:t>1900–1911</a:t>
            </a:r>
            <a:r>
              <a:rPr lang="pl-PL" sz="2400" dirty="0" smtClean="0">
                <a:solidFill>
                  <a:schemeClr val="accent4">
                    <a:lumMod val="10000"/>
                  </a:schemeClr>
                </a:solidFill>
              </a:rPr>
              <a:t>.</a:t>
            </a:r>
            <a:endParaRPr lang="pl-PL" sz="240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algn="l">
              <a:defRPr/>
            </a:pPr>
            <a:endParaRPr lang="pl-PL" sz="2400" dirty="0">
              <a:solidFill>
                <a:schemeClr val="accent4">
                  <a:lumMod val="10000"/>
                </a:schemeClr>
              </a:solidFill>
            </a:endParaRPr>
          </a:p>
          <a:p>
            <a:pPr algn="l">
              <a:defRPr/>
            </a:pPr>
            <a:r>
              <a:rPr lang="lt-LT" sz="2400" dirty="0" smtClean="0">
                <a:solidFill>
                  <a:schemeClr val="accent4">
                    <a:lumMod val="10000"/>
                  </a:schemeClr>
                </a:solidFill>
              </a:rPr>
              <a:t>J</a:t>
            </a:r>
            <a:r>
              <a:rPr lang="lt-LT" sz="2400" dirty="0">
                <a:solidFill>
                  <a:schemeClr val="accent4">
                    <a:lumMod val="10000"/>
                  </a:schemeClr>
                </a:solidFill>
              </a:rPr>
              <a:t>. </a:t>
            </a:r>
            <a:r>
              <a:rPr lang="lt-LT" sz="2400" dirty="0" err="1">
                <a:solidFill>
                  <a:schemeClr val="accent4">
                    <a:lumMod val="10000"/>
                  </a:schemeClr>
                </a:solidFill>
              </a:rPr>
              <a:t>Karłowicz</a:t>
            </a:r>
            <a:r>
              <a:rPr lang="lt-LT" sz="2400" dirty="0">
                <a:solidFill>
                  <a:schemeClr val="accent4">
                    <a:lumMod val="10000"/>
                  </a:schemeClr>
                </a:solidFill>
              </a:rPr>
              <a:t>, </a:t>
            </a:r>
            <a:r>
              <a:rPr lang="pl-PL" sz="2400" i="1" dirty="0">
                <a:solidFill>
                  <a:schemeClr val="accent4">
                    <a:lumMod val="10000"/>
                  </a:schemeClr>
                </a:solidFill>
              </a:rPr>
              <a:t>Słownik wyrazów obcego a mniej jasnego pochodzenia używanych w języku polskim</a:t>
            </a:r>
            <a:r>
              <a:rPr lang="pl-PL" sz="2400" dirty="0">
                <a:solidFill>
                  <a:schemeClr val="accent4">
                    <a:lumMod val="10000"/>
                  </a:schemeClr>
                </a:solidFill>
              </a:rPr>
              <a:t>, Kraków </a:t>
            </a:r>
            <a:r>
              <a:rPr lang="pl-PL" sz="2400" dirty="0" smtClean="0">
                <a:solidFill>
                  <a:schemeClr val="accent4">
                    <a:lumMod val="10000"/>
                  </a:schemeClr>
                </a:solidFill>
              </a:rPr>
              <a:t>1895.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lt-LT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lt-LT" smtClean="0"/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88913"/>
            <a:ext cx="4641850" cy="647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380" y="620688"/>
            <a:ext cx="5688483" cy="576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404664"/>
            <a:ext cx="83529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Zainteresowanie ludowością miało miejsce w Europie w XVIII wieku, znalazło ono wyraz również na Litwie, gdzie badania te były związane z kształtowaniem się postawy narodowościowej, odzyskaniem niepodległości, walką o język i drukowanie książek w języku litewskim</a:t>
            </a:r>
            <a:r>
              <a:rPr lang="pl-PL" dirty="0" smtClean="0"/>
              <a:t>.</a:t>
            </a:r>
            <a:endParaRPr lang="lt-LT" dirty="0" smtClean="0"/>
          </a:p>
          <a:p>
            <a:endParaRPr lang="lt-LT" dirty="0"/>
          </a:p>
          <a:p>
            <a:r>
              <a:rPr lang="pl-PL" dirty="0"/>
              <a:t>Metodyczne badania na Litwie zaczęli prowadzić </a:t>
            </a:r>
            <a:r>
              <a:rPr lang="pl-PL" b="1" dirty="0"/>
              <a:t>badacze z Niemiec, Rosji i Polski</a:t>
            </a:r>
            <a:r>
              <a:rPr lang="pl-PL" dirty="0"/>
              <a:t>. W związku z zakazem druku w języku litewskim zgromadzone materiały były tłumaczone odpowiednio na język niemiecki, rosyjski czy polski (oryginały litewskie były podawane obok, ale nie bardzo konsekwentnie) i umieszczane w wydawnictwach obcych. Dopiero po odzyskaniu druku w 1904 roku zaczynają one być drukowane w języku litewskim w wydawnictwach rodzimych</a:t>
            </a:r>
            <a:r>
              <a:rPr lang="pl-PL" dirty="0" smtClean="0"/>
              <a:t>.</a:t>
            </a:r>
            <a:endParaRPr lang="lt-LT" dirty="0" smtClean="0"/>
          </a:p>
          <a:p>
            <a:endParaRPr lang="lt-LT" dirty="0"/>
          </a:p>
          <a:p>
            <a:r>
              <a:rPr lang="pl-PL" dirty="0"/>
              <a:t>W niniejszym referacie będzie podjęta próba przyjrzenia się szczegółowiej sposobom powadzenia badań nad folklorem na Litwie, działalności różnych towarzystw krajoznawczych, a zwłaszcza </a:t>
            </a:r>
            <a:r>
              <a:rPr lang="pl-PL" b="1" dirty="0"/>
              <a:t>sposobom kształtowania się  założeń metodologicznych takich badań</a:t>
            </a:r>
            <a:r>
              <a:rPr lang="pl-PL" dirty="0"/>
              <a:t>, które polegały na badaniu łącznym języka i kultury, wyrosły </a:t>
            </a:r>
            <a:r>
              <a:rPr lang="pl-PL" dirty="0" smtClean="0"/>
              <a:t>na </a:t>
            </a:r>
            <a:r>
              <a:rPr lang="pl-PL" dirty="0"/>
              <a:t>podstawie ugruntowanej już w XIX wieku nauki – językoznawstwa </a:t>
            </a:r>
            <a:r>
              <a:rPr lang="pl-PL" dirty="0" smtClean="0"/>
              <a:t>historyczno-porównawczego</a:t>
            </a:r>
            <a:r>
              <a:rPr lang="lt-LT" dirty="0" smtClean="0"/>
              <a:t>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1560" y="335846"/>
            <a:ext cx="813690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/>
              <a:t>ϙ</a:t>
            </a:r>
            <a:r>
              <a:rPr lang="en-US" sz="2000" b="1" dirty="0" err="1"/>
              <a:t>Atwor</a:t>
            </a:r>
            <a:r>
              <a:rPr lang="en-US" sz="2000" b="1" dirty="0"/>
              <a:t> </a:t>
            </a:r>
            <a:r>
              <a:rPr lang="en-US" sz="2000" dirty="0"/>
              <a:t>= </a:t>
            </a:r>
            <a:r>
              <a:rPr lang="en-US" sz="2000" dirty="0" err="1"/>
              <a:t>latawiec</a:t>
            </a:r>
            <a:r>
              <a:rPr lang="en-US" sz="2000" dirty="0"/>
              <a:t> </a:t>
            </a:r>
            <a:r>
              <a:rPr lang="en-US" sz="2000" dirty="0" err="1"/>
              <a:t>podaniowy</a:t>
            </a:r>
            <a:r>
              <a:rPr lang="en-US" sz="2000" dirty="0"/>
              <a:t>. […] Lit. </a:t>
            </a:r>
            <a:r>
              <a:rPr lang="en-US" sz="2000" dirty="0" err="1"/>
              <a:t>átvaras</a:t>
            </a:r>
            <a:r>
              <a:rPr lang="en-US" sz="2000" dirty="0"/>
              <a:t>, </a:t>
            </a:r>
            <a:r>
              <a:rPr lang="en-US" sz="2000" dirty="0" err="1"/>
              <a:t>áitvaras</a:t>
            </a:r>
            <a:r>
              <a:rPr lang="en-US" sz="2000" i="1" dirty="0"/>
              <a:t>, </a:t>
            </a:r>
            <a:r>
              <a:rPr lang="en-US" sz="2000" dirty="0"/>
              <a:t>w </a:t>
            </a:r>
            <a:r>
              <a:rPr lang="en-US" sz="2000" dirty="0" err="1"/>
              <a:t>Marjampolskiem</a:t>
            </a:r>
            <a:r>
              <a:rPr lang="en-US" sz="2000" dirty="0"/>
              <a:t> </a:t>
            </a:r>
            <a:r>
              <a:rPr lang="en-US" sz="2000" dirty="0" err="1"/>
              <a:t>éicvaras</a:t>
            </a:r>
            <a:r>
              <a:rPr lang="en-US" sz="2000" dirty="0"/>
              <a:t> </a:t>
            </a:r>
            <a:r>
              <a:rPr lang="en-US" sz="2000" dirty="0" err="1"/>
              <a:t>SWO</a:t>
            </a:r>
            <a:r>
              <a:rPr lang="en-US" sz="2000" dirty="0"/>
              <a:t> 19; por. </a:t>
            </a:r>
            <a:r>
              <a:rPr lang="en-US" sz="2000" b="1" dirty="0" err="1"/>
              <a:t>Kursch</a:t>
            </a:r>
            <a:r>
              <a:rPr lang="en-US" sz="2000" dirty="0"/>
              <a:t> II 3: </a:t>
            </a:r>
            <a:r>
              <a:rPr lang="en-US" sz="2000" dirty="0" err="1"/>
              <a:t>tylko</a:t>
            </a:r>
            <a:r>
              <a:rPr lang="en-US" sz="2000" dirty="0"/>
              <a:t> </a:t>
            </a:r>
            <a:r>
              <a:rPr lang="en-US" sz="2000" i="1" dirty="0" err="1"/>
              <a:t>áitvaras</a:t>
            </a:r>
            <a:r>
              <a:rPr lang="en-US" sz="2000" dirty="0"/>
              <a:t>; </a:t>
            </a:r>
            <a:r>
              <a:rPr lang="en-US" sz="2000" b="1" dirty="0"/>
              <a:t>Ness </a:t>
            </a:r>
            <a:r>
              <a:rPr lang="en-US" sz="2000" dirty="0"/>
              <a:t>14: </a:t>
            </a:r>
            <a:r>
              <a:rPr lang="en-US" sz="2000" i="1" dirty="0" err="1"/>
              <a:t>aitwaras</a:t>
            </a:r>
            <a:r>
              <a:rPr lang="en-US" sz="2000" i="1" dirty="0"/>
              <a:t> </a:t>
            </a:r>
            <a:endParaRPr lang="lt-LT" sz="2000" i="1" dirty="0" smtClean="0"/>
          </a:p>
          <a:p>
            <a:endParaRPr lang="en-US" sz="2000" dirty="0"/>
          </a:p>
          <a:p>
            <a:r>
              <a:rPr lang="el-GR" sz="2000" dirty="0"/>
              <a:t>ϙ</a:t>
            </a:r>
            <a:r>
              <a:rPr lang="en-US" sz="2000" b="1" dirty="0" err="1"/>
              <a:t>Ciwun</a:t>
            </a:r>
            <a:r>
              <a:rPr lang="en-US" sz="2000" b="1" dirty="0"/>
              <a:t>, </a:t>
            </a:r>
            <a:r>
              <a:rPr lang="el-GR" sz="2000" dirty="0"/>
              <a:t>ϙ</a:t>
            </a:r>
            <a:r>
              <a:rPr lang="en-US" sz="2000" b="1" dirty="0" err="1"/>
              <a:t>Cywun</a:t>
            </a:r>
            <a:r>
              <a:rPr lang="en-US" sz="2000" b="1" dirty="0"/>
              <a:t>, </a:t>
            </a:r>
            <a:r>
              <a:rPr lang="el-GR" sz="2000" dirty="0"/>
              <a:t>ϙ</a:t>
            </a:r>
            <a:r>
              <a:rPr lang="en-US" sz="2000" b="1" dirty="0" err="1"/>
              <a:t>Ciun</a:t>
            </a:r>
            <a:r>
              <a:rPr lang="en-US" sz="2000" b="1" dirty="0"/>
              <a:t> </a:t>
            </a:r>
            <a:r>
              <a:rPr lang="en-US" sz="2000" dirty="0"/>
              <a:t>(</a:t>
            </a:r>
            <a:r>
              <a:rPr lang="en-US" sz="2000" dirty="0" err="1"/>
              <a:t>wymawia</a:t>
            </a:r>
            <a:r>
              <a:rPr lang="en-US" sz="2000" dirty="0"/>
              <a:t> </a:t>
            </a:r>
            <a:r>
              <a:rPr lang="en-US" sz="2000" dirty="0" err="1"/>
              <a:t>się</a:t>
            </a:r>
            <a:r>
              <a:rPr lang="en-US" sz="2000" dirty="0"/>
              <a:t> </a:t>
            </a:r>
            <a:r>
              <a:rPr lang="en-US" sz="2000" dirty="0" err="1"/>
              <a:t>oddzielnie</a:t>
            </a:r>
            <a:r>
              <a:rPr lang="en-US" sz="2000" dirty="0"/>
              <a:t>: ci – un), </a:t>
            </a:r>
            <a:r>
              <a:rPr lang="el-GR" sz="2000" dirty="0"/>
              <a:t>ϙ</a:t>
            </a:r>
            <a:r>
              <a:rPr lang="en-US" sz="2000" b="1" dirty="0" err="1"/>
              <a:t>Cijun</a:t>
            </a:r>
            <a:r>
              <a:rPr lang="en-US" sz="2000" b="1" dirty="0"/>
              <a:t>, </a:t>
            </a:r>
            <a:r>
              <a:rPr lang="el-GR" sz="2000" dirty="0"/>
              <a:t>ϙ</a:t>
            </a:r>
            <a:r>
              <a:rPr lang="en-US" sz="2000" b="1" dirty="0" err="1"/>
              <a:t>Tywon</a:t>
            </a:r>
            <a:r>
              <a:rPr lang="en-US" sz="2000" b="1" dirty="0"/>
              <a:t>, </a:t>
            </a:r>
            <a:r>
              <a:rPr lang="el-GR" sz="2000" dirty="0"/>
              <a:t>ϙ</a:t>
            </a:r>
            <a:r>
              <a:rPr lang="en-US" sz="2000" b="1" dirty="0" err="1"/>
              <a:t>Tywun</a:t>
            </a:r>
            <a:r>
              <a:rPr lang="en-US" sz="2000" b="1" dirty="0"/>
              <a:t>, </a:t>
            </a:r>
            <a:r>
              <a:rPr lang="el-GR" sz="2000" dirty="0"/>
              <a:t>ϙ</a:t>
            </a:r>
            <a:r>
              <a:rPr lang="en-US" sz="2000" b="1" dirty="0" err="1"/>
              <a:t>Tywuń</a:t>
            </a:r>
            <a:r>
              <a:rPr lang="en-US" sz="2000" b="1" dirty="0"/>
              <a:t> </a:t>
            </a:r>
            <a:r>
              <a:rPr lang="en-US" sz="2000" dirty="0"/>
              <a:t>[…]= </a:t>
            </a:r>
            <a:r>
              <a:rPr lang="en-US" sz="2000" dirty="0" err="1"/>
              <a:t>dw</a:t>
            </a:r>
            <a:r>
              <a:rPr lang="en-US" sz="2000" dirty="0"/>
              <a:t>. </a:t>
            </a:r>
            <a:r>
              <a:rPr lang="en-US" sz="2000" dirty="0" err="1"/>
              <a:t>urzędnik</a:t>
            </a:r>
            <a:r>
              <a:rPr lang="en-US" sz="2000" dirty="0"/>
              <a:t> </a:t>
            </a:r>
            <a:r>
              <a:rPr lang="en-US" sz="2000" dirty="0" err="1"/>
              <a:t>ziemski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kształt</a:t>
            </a:r>
            <a:r>
              <a:rPr lang="en-US" sz="2000" dirty="0"/>
              <a:t> </a:t>
            </a:r>
            <a:r>
              <a:rPr lang="en-US" sz="2000" dirty="0" err="1"/>
              <a:t>podkomorzego</a:t>
            </a:r>
            <a:r>
              <a:rPr lang="en-US" sz="2000" dirty="0"/>
              <a:t>, w </a:t>
            </a:r>
            <a:r>
              <a:rPr lang="en-US" sz="2000" dirty="0" err="1"/>
              <a:t>województwach</a:t>
            </a:r>
            <a:r>
              <a:rPr lang="en-US" sz="2000" dirty="0"/>
              <a:t> </a:t>
            </a:r>
            <a:r>
              <a:rPr lang="en-US" sz="2000" dirty="0" err="1"/>
              <a:t>Wileńskim</a:t>
            </a:r>
            <a:r>
              <a:rPr lang="en-US" sz="2000" dirty="0"/>
              <a:t> i </a:t>
            </a:r>
            <a:r>
              <a:rPr lang="en-US" sz="2000" dirty="0" err="1"/>
              <a:t>Trockim</a:t>
            </a:r>
            <a:r>
              <a:rPr lang="en-US" sz="2000" dirty="0"/>
              <a:t>; </a:t>
            </a:r>
            <a:r>
              <a:rPr lang="en-US" sz="2000" dirty="0" err="1"/>
              <a:t>dziś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Litwie</a:t>
            </a:r>
            <a:r>
              <a:rPr lang="en-US" sz="2000" dirty="0"/>
              <a:t> = </a:t>
            </a:r>
            <a:r>
              <a:rPr lang="en-US" sz="2000" dirty="0" err="1"/>
              <a:t>gumienny</a:t>
            </a:r>
            <a:r>
              <a:rPr lang="en-US" sz="2000" dirty="0"/>
              <a:t>, </a:t>
            </a:r>
            <a:r>
              <a:rPr lang="en-US" sz="2000" dirty="0" err="1"/>
              <a:t>podstarości</a:t>
            </a:r>
            <a:r>
              <a:rPr lang="en-US" sz="2000" dirty="0"/>
              <a:t>, </a:t>
            </a:r>
            <a:r>
              <a:rPr lang="en-US" sz="2000" dirty="0" err="1"/>
              <a:t>karbowy</a:t>
            </a:r>
            <a:r>
              <a:rPr lang="en-US" sz="2000" dirty="0"/>
              <a:t>.[…] Lit. </a:t>
            </a:r>
            <a:r>
              <a:rPr lang="en-US" sz="2000" dirty="0" err="1"/>
              <a:t>tijùnas</a:t>
            </a:r>
            <a:r>
              <a:rPr lang="en-US" sz="2000" dirty="0"/>
              <a:t> </a:t>
            </a:r>
            <a:r>
              <a:rPr lang="en-US" sz="2000" dirty="0" err="1"/>
              <a:t>oraz</a:t>
            </a:r>
            <a:r>
              <a:rPr lang="en-US" sz="2000" dirty="0"/>
              <a:t> </a:t>
            </a:r>
            <a:r>
              <a:rPr lang="en-US" sz="2000" dirty="0" err="1"/>
              <a:t>tëvùnas</a:t>
            </a:r>
            <a:r>
              <a:rPr lang="en-US" sz="2000" dirty="0"/>
              <a:t> sld. do </a:t>
            </a:r>
            <a:r>
              <a:rPr lang="en-US" sz="2000" dirty="0" err="1"/>
              <a:t>tëvas</a:t>
            </a:r>
            <a:r>
              <a:rPr lang="en-US" sz="2000" dirty="0"/>
              <a:t> = </a:t>
            </a:r>
            <a:r>
              <a:rPr lang="en-US" sz="2000" dirty="0" err="1"/>
              <a:t>ojciec</a:t>
            </a:r>
            <a:r>
              <a:rPr lang="en-US" sz="2000" dirty="0"/>
              <a:t> (z </a:t>
            </a:r>
            <a:r>
              <a:rPr lang="en-US" sz="2000" dirty="0" err="1"/>
              <a:t>Polsk</a:t>
            </a:r>
            <a:r>
              <a:rPr lang="en-US" sz="2000" dirty="0"/>
              <a:t>.) </a:t>
            </a:r>
            <a:r>
              <a:rPr lang="en-US" sz="2000" dirty="0" err="1"/>
              <a:t>SWO</a:t>
            </a:r>
            <a:r>
              <a:rPr lang="en-US" sz="2000" dirty="0"/>
              <a:t> 103; por. </a:t>
            </a:r>
            <a:r>
              <a:rPr lang="en-US" sz="2000" b="1" dirty="0" err="1"/>
              <a:t>Kursch</a:t>
            </a:r>
            <a:r>
              <a:rPr lang="en-US" sz="2000" dirty="0"/>
              <a:t> II 455: </a:t>
            </a:r>
            <a:r>
              <a:rPr lang="en-US" sz="2000" i="1" dirty="0" err="1"/>
              <a:t>tëvas</a:t>
            </a:r>
            <a:r>
              <a:rPr lang="en-US" sz="2000" i="1" dirty="0"/>
              <a:t> </a:t>
            </a:r>
            <a:r>
              <a:rPr lang="en-US" sz="2000" dirty="0" err="1"/>
              <a:t>ʻojciecʼ</a:t>
            </a:r>
            <a:r>
              <a:rPr lang="en-US" sz="2000" b="1" dirty="0"/>
              <a:t>, </a:t>
            </a:r>
            <a:r>
              <a:rPr lang="en-US" sz="2000" b="1" dirty="0" err="1"/>
              <a:t>Kursch</a:t>
            </a:r>
            <a:r>
              <a:rPr lang="en-US" sz="2000" b="1" dirty="0"/>
              <a:t> II </a:t>
            </a:r>
            <a:r>
              <a:rPr lang="en-US" sz="2000" dirty="0"/>
              <a:t>456: </a:t>
            </a:r>
            <a:r>
              <a:rPr lang="en-US" sz="2000" i="1" dirty="0" err="1"/>
              <a:t>tijunas</a:t>
            </a:r>
            <a:r>
              <a:rPr lang="en-US" sz="2000" i="1" dirty="0"/>
              <a:t> </a:t>
            </a:r>
            <a:r>
              <a:rPr lang="en-US" sz="2000" dirty="0" err="1"/>
              <a:t>ʻciwunʼ</a:t>
            </a:r>
            <a:r>
              <a:rPr lang="en-US" sz="2000" dirty="0"/>
              <a:t> (</a:t>
            </a:r>
            <a:r>
              <a:rPr lang="en-US" sz="2000" dirty="0" err="1"/>
              <a:t>brak</a:t>
            </a:r>
            <a:r>
              <a:rPr lang="en-US" sz="2000" dirty="0"/>
              <a:t> </a:t>
            </a:r>
            <a:r>
              <a:rPr lang="en-US" sz="2000" dirty="0" err="1"/>
              <a:t>wyrazu</a:t>
            </a:r>
            <a:r>
              <a:rPr lang="en-US" sz="2000" dirty="0"/>
              <a:t> </a:t>
            </a:r>
            <a:r>
              <a:rPr lang="en-US" sz="2000" i="1" dirty="0" err="1"/>
              <a:t>tëvùnas</a:t>
            </a:r>
            <a:r>
              <a:rPr lang="en-US" sz="2000" dirty="0"/>
              <a:t>) </a:t>
            </a:r>
            <a:endParaRPr lang="lt-LT" sz="2000" dirty="0" smtClean="0"/>
          </a:p>
          <a:p>
            <a:endParaRPr lang="en-US" sz="2000" dirty="0"/>
          </a:p>
          <a:p>
            <a:r>
              <a:rPr lang="lt-LT" sz="2000" b="1" dirty="0" err="1"/>
              <a:t>Chleb</a:t>
            </a:r>
            <a:r>
              <a:rPr lang="lt-LT" sz="2000" dirty="0"/>
              <a:t>: […] </a:t>
            </a:r>
            <a:r>
              <a:rPr lang="lt-LT" sz="2000" dirty="0" err="1"/>
              <a:t>Lit</a:t>
            </a:r>
            <a:r>
              <a:rPr lang="lt-LT" sz="2000" dirty="0"/>
              <a:t>. </a:t>
            </a:r>
            <a:r>
              <a:rPr lang="lt-LT" sz="2000" dirty="0" err="1"/>
              <a:t>klėpas</a:t>
            </a:r>
            <a:r>
              <a:rPr lang="lt-LT" sz="2000" dirty="0"/>
              <a:t> = </a:t>
            </a:r>
            <a:r>
              <a:rPr lang="lt-LT" sz="2000" dirty="0" err="1"/>
              <a:t>bochen</a:t>
            </a:r>
            <a:r>
              <a:rPr lang="lt-LT" sz="2000" dirty="0"/>
              <a:t>, (z </a:t>
            </a:r>
            <a:r>
              <a:rPr lang="lt-LT" sz="2000" dirty="0" err="1"/>
              <a:t>Pols</a:t>
            </a:r>
            <a:r>
              <a:rPr lang="lt-LT" sz="2000" dirty="0"/>
              <a:t>.; </a:t>
            </a:r>
            <a:r>
              <a:rPr lang="lt-LT" sz="2000" dirty="0" err="1"/>
              <a:t>dŭna</a:t>
            </a:r>
            <a:r>
              <a:rPr lang="lt-LT" sz="2000" dirty="0"/>
              <a:t> = </a:t>
            </a:r>
            <a:r>
              <a:rPr lang="lt-LT" sz="2000" dirty="0" err="1"/>
              <a:t>chleb</a:t>
            </a:r>
            <a:r>
              <a:rPr lang="lt-LT" sz="2000" dirty="0"/>
              <a:t>); </a:t>
            </a:r>
            <a:r>
              <a:rPr lang="lt-LT" sz="2000" dirty="0" err="1"/>
              <a:t>paglėbininkas</a:t>
            </a:r>
            <a:r>
              <a:rPr lang="lt-LT" sz="2000" dirty="0"/>
              <a:t> = </a:t>
            </a:r>
            <a:r>
              <a:rPr lang="lt-LT" sz="2000" dirty="0" err="1"/>
              <a:t>pochlebca</a:t>
            </a:r>
            <a:r>
              <a:rPr lang="lt-LT" sz="2000" dirty="0"/>
              <a:t> </a:t>
            </a:r>
            <a:r>
              <a:rPr lang="lt-LT" sz="2000" dirty="0" err="1"/>
              <a:t>SWO</a:t>
            </a:r>
            <a:r>
              <a:rPr lang="lt-LT" sz="2000" dirty="0"/>
              <a:t> 96; </a:t>
            </a:r>
            <a:r>
              <a:rPr lang="lt-LT" sz="2000" dirty="0" err="1"/>
              <a:t>por</a:t>
            </a:r>
            <a:r>
              <a:rPr lang="lt-LT" sz="2000" dirty="0"/>
              <a:t>. </a:t>
            </a:r>
            <a:r>
              <a:rPr lang="lt-LT" sz="2000" b="1" dirty="0" err="1"/>
              <a:t>Kursch</a:t>
            </a:r>
            <a:r>
              <a:rPr lang="lt-LT" sz="2000" b="1" dirty="0"/>
              <a:t>. </a:t>
            </a:r>
            <a:r>
              <a:rPr lang="lt-LT" sz="2000" dirty="0" err="1"/>
              <a:t>II</a:t>
            </a:r>
            <a:r>
              <a:rPr lang="lt-LT" sz="2000" dirty="0"/>
              <a:t> 190: </a:t>
            </a:r>
            <a:r>
              <a:rPr lang="lt-LT" sz="2000" i="1" dirty="0" err="1"/>
              <a:t>klẽpas</a:t>
            </a:r>
            <a:r>
              <a:rPr lang="lt-LT" sz="2000" dirty="0"/>
              <a:t>; </a:t>
            </a:r>
            <a:r>
              <a:rPr lang="lt-LT" sz="2000" i="1" dirty="0" err="1"/>
              <a:t>paglėbininkas</a:t>
            </a:r>
            <a:r>
              <a:rPr lang="lt-LT" sz="2000" dirty="0"/>
              <a:t>. </a:t>
            </a:r>
            <a:endParaRPr lang="lt-LT" sz="2000" dirty="0" smtClean="0"/>
          </a:p>
          <a:p>
            <a:endParaRPr lang="lt-LT" sz="2000" dirty="0"/>
          </a:p>
          <a:p>
            <a:r>
              <a:rPr lang="pl-PL" sz="2000" dirty="0"/>
              <a:t>ϙ</a:t>
            </a:r>
            <a:r>
              <a:rPr lang="pl-PL" sz="2000" b="1" dirty="0" err="1"/>
              <a:t>Dziakło</a:t>
            </a:r>
            <a:r>
              <a:rPr lang="pl-PL" sz="2000" b="1" dirty="0"/>
              <a:t> </a:t>
            </a:r>
            <a:r>
              <a:rPr lang="pl-PL" sz="2000" dirty="0" err="1"/>
              <a:t>pch</a:t>
            </a:r>
            <a:r>
              <a:rPr lang="pl-PL" sz="2000" dirty="0"/>
              <a:t>. = dawna danina zbożowa na Litwie. […] Z Lit. </a:t>
            </a:r>
            <a:r>
              <a:rPr lang="pl-PL" sz="2000" dirty="0" err="1"/>
              <a:t>dŭkle</a:t>
            </a:r>
            <a:r>
              <a:rPr lang="pl-PL" sz="2000" dirty="0"/>
              <a:t> (</a:t>
            </a:r>
            <a:r>
              <a:rPr lang="pl-PL" sz="2000" dirty="0" err="1"/>
              <a:t>Kurschat</a:t>
            </a:r>
            <a:r>
              <a:rPr lang="pl-PL" sz="2000" dirty="0"/>
              <a:t>) = danina, od </a:t>
            </a:r>
            <a:r>
              <a:rPr lang="pl-PL" sz="2000" dirty="0" err="1"/>
              <a:t>dŭti</a:t>
            </a:r>
            <a:r>
              <a:rPr lang="pl-PL" sz="2000" dirty="0"/>
              <a:t> = dać, dawać. Białorusin słyszał tu nie </a:t>
            </a:r>
            <a:r>
              <a:rPr lang="pl-PL" sz="2000" i="1" dirty="0"/>
              <a:t>u </a:t>
            </a:r>
            <a:r>
              <a:rPr lang="pl-PL" sz="2000" dirty="0"/>
              <a:t>ale </a:t>
            </a:r>
            <a:r>
              <a:rPr lang="pl-PL" sz="2000" i="1" dirty="0"/>
              <a:t>o </a:t>
            </a:r>
            <a:r>
              <a:rPr lang="pl-PL" sz="2000" dirty="0"/>
              <a:t>(toteż </a:t>
            </a:r>
            <a:r>
              <a:rPr lang="pl-PL" sz="2000" b="1" dirty="0" err="1"/>
              <a:t>Szyrwid</a:t>
            </a:r>
            <a:r>
              <a:rPr lang="pl-PL" sz="2000" b="1" dirty="0"/>
              <a:t> </a:t>
            </a:r>
            <a:r>
              <a:rPr lang="pl-PL" sz="2000" dirty="0"/>
              <a:t>w słowniku swoim, p. w. Czynsz pisze </a:t>
            </a:r>
            <a:r>
              <a:rPr lang="pl-PL" sz="2000" dirty="0" err="1"/>
              <a:t>dokłe</a:t>
            </a:r>
            <a:r>
              <a:rPr lang="pl-PL" sz="2000" dirty="0"/>
              <a:t>, a p.w. </a:t>
            </a:r>
            <a:r>
              <a:rPr lang="pl-PL" sz="2000" dirty="0" err="1"/>
              <a:t>Dannik</a:t>
            </a:r>
            <a:r>
              <a:rPr lang="pl-PL" sz="2000" dirty="0"/>
              <a:t>: </a:t>
            </a:r>
            <a:r>
              <a:rPr lang="pl-PL" sz="2000" dirty="0" err="1"/>
              <a:t>doklinikas</a:t>
            </a:r>
            <a:r>
              <a:rPr lang="pl-PL" sz="2000" dirty="0"/>
              <a:t> [...] </a:t>
            </a:r>
            <a:r>
              <a:rPr lang="pl-PL" sz="2000" dirty="0" err="1"/>
              <a:t>SWO</a:t>
            </a:r>
            <a:r>
              <a:rPr lang="pl-PL" sz="2000" dirty="0"/>
              <a:t> 142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00392" cy="936104"/>
          </a:xfrm>
        </p:spPr>
        <p:txBody>
          <a:bodyPr>
            <a:normAutofit/>
          </a:bodyPr>
          <a:lstStyle/>
          <a:p>
            <a:r>
              <a:rPr lang="lt-LT" sz="3200" b="1" dirty="0" smtClean="0"/>
              <a:t>S</a:t>
            </a:r>
            <a:r>
              <a:rPr lang="pl-PL" sz="3200" b="1" dirty="0" err="1" smtClean="0"/>
              <a:t>łowniki</a:t>
            </a:r>
            <a:r>
              <a:rPr lang="pl-PL" sz="3200" b="1" dirty="0" smtClean="0"/>
              <a:t> Karłowicza – wyrazem epoki 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412776"/>
            <a:ext cx="7704856" cy="5112568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600" dirty="0">
                <a:solidFill>
                  <a:schemeClr val="tx1"/>
                </a:solidFill>
              </a:rPr>
              <a:t>Pomysły leksykograficzne Karłowicza wyrastają z warszawskiego pozytywizmu (1863–1890). W tym okresie celem językoznawstwa był „opis Polski istniejącej w słowie” (Piotrowski 2010: 605). </a:t>
            </a:r>
            <a:endParaRPr lang="pl-PL" sz="2600" dirty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600" dirty="0">
                <a:solidFill>
                  <a:schemeClr val="tx1"/>
                </a:solidFill>
              </a:rPr>
              <a:t>Karłowicz planował więc wydanie </a:t>
            </a:r>
            <a:r>
              <a:rPr lang="pl-PL" sz="2600" i="1" dirty="0">
                <a:solidFill>
                  <a:schemeClr val="tx1"/>
                </a:solidFill>
              </a:rPr>
              <a:t>Wielkiego słownika </a:t>
            </a:r>
            <a:r>
              <a:rPr lang="pl-PL" sz="2600" i="1" dirty="0" smtClean="0">
                <a:solidFill>
                  <a:schemeClr val="tx1"/>
                </a:solidFill>
              </a:rPr>
              <a:t>polskiego</a:t>
            </a:r>
            <a:r>
              <a:rPr lang="pl-PL" sz="2600" dirty="0" smtClean="0">
                <a:solidFill>
                  <a:schemeClr val="tx1"/>
                </a:solidFill>
              </a:rPr>
              <a:t>, </a:t>
            </a:r>
            <a:r>
              <a:rPr lang="pl-PL" sz="2600" dirty="0">
                <a:solidFill>
                  <a:schemeClr val="tx1"/>
                </a:solidFill>
              </a:rPr>
              <a:t>który obejmowałby wszystkie poświadczone polskie wyrazy wraz z wariantami. </a:t>
            </a:r>
            <a:endParaRPr lang="pl-PL" sz="2600" dirty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600" dirty="0">
                <a:solidFill>
                  <a:schemeClr val="tx1"/>
                </a:solidFill>
              </a:rPr>
              <a:t>Ostatecznie do realizacji tego pomysłu nie doszło i wyszły odrębne</a:t>
            </a:r>
            <a:r>
              <a:rPr lang="pl-PL" sz="2600" dirty="0" smtClean="0">
                <a:solidFill>
                  <a:schemeClr val="tx1"/>
                </a:solidFill>
              </a:rPr>
              <a:t>: </a:t>
            </a:r>
            <a:endParaRPr lang="pl-PL" sz="2600" dirty="0" smtClean="0">
              <a:solidFill>
                <a:schemeClr val="tx1"/>
              </a:solidFill>
            </a:endParaRPr>
          </a:p>
          <a:p>
            <a:pPr algn="just"/>
            <a:r>
              <a:rPr lang="pl-PL" sz="2600" dirty="0">
                <a:solidFill>
                  <a:schemeClr val="tx1"/>
                </a:solidFill>
              </a:rPr>
              <a:t> </a:t>
            </a:r>
            <a:r>
              <a:rPr lang="pl-PL" sz="2600" dirty="0" smtClean="0">
                <a:solidFill>
                  <a:schemeClr val="tx1"/>
                </a:solidFill>
              </a:rPr>
              <a:t>          SW</a:t>
            </a:r>
            <a:r>
              <a:rPr lang="pl-PL" sz="2600" dirty="0">
                <a:solidFill>
                  <a:schemeClr val="tx1"/>
                </a:solidFill>
              </a:rPr>
              <a:t>, </a:t>
            </a:r>
            <a:r>
              <a:rPr lang="pl-PL" sz="2600" dirty="0" err="1">
                <a:solidFill>
                  <a:schemeClr val="tx1"/>
                </a:solidFill>
              </a:rPr>
              <a:t>SKarł</a:t>
            </a:r>
            <a:r>
              <a:rPr lang="pl-PL" sz="2600" dirty="0">
                <a:solidFill>
                  <a:schemeClr val="tx1"/>
                </a:solidFill>
              </a:rPr>
              <a:t> i </a:t>
            </a:r>
            <a:r>
              <a:rPr lang="pl-PL" sz="2600" dirty="0" err="1">
                <a:solidFill>
                  <a:schemeClr val="tx1"/>
                </a:solidFill>
              </a:rPr>
              <a:t>SWOKarł</a:t>
            </a:r>
            <a:r>
              <a:rPr lang="pl-PL" sz="2600" dirty="0">
                <a:solidFill>
                  <a:schemeClr val="tx1"/>
                </a:solidFill>
              </a:rPr>
              <a:t>. </a:t>
            </a:r>
            <a:endParaRPr lang="lt-LT" sz="26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850106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„Słownik polskiej mitologii”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91264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sz="2400" b="1" dirty="0" smtClean="0"/>
              <a:t>Opis polskiej </a:t>
            </a:r>
            <a:r>
              <a:rPr lang="pl-PL" sz="2400" b="1" dirty="0"/>
              <a:t>kultury przez pryzmat folkloru słownego</a:t>
            </a:r>
            <a:r>
              <a:rPr lang="pl-PL" sz="2400" dirty="0"/>
              <a:t> i, szerzej, języka to cel, jaki </a:t>
            </a:r>
            <a:r>
              <a:rPr lang="pl-PL" sz="2400" dirty="0" smtClean="0"/>
              <a:t>przyświecał słownikowi</a:t>
            </a:r>
            <a:r>
              <a:rPr lang="pl-PL" sz="2400" dirty="0"/>
              <a:t>, po którym pozostały jedynie </a:t>
            </a:r>
            <a:r>
              <a:rPr lang="pl-PL" sz="2400" dirty="0" smtClean="0"/>
              <a:t>fiszki.</a:t>
            </a:r>
            <a:endParaRPr lang="pl-PL" sz="2400" dirty="0" smtClean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b="1" dirty="0" smtClean="0"/>
              <a:t>Rękopis  </a:t>
            </a:r>
            <a:r>
              <a:rPr lang="pl-PL" sz="2400" b="1" dirty="0" err="1" smtClean="0"/>
              <a:t>SEKarł</a:t>
            </a:r>
            <a:r>
              <a:rPr lang="pl-PL" sz="2400" b="1" dirty="0" smtClean="0"/>
              <a:t> </a:t>
            </a:r>
            <a:r>
              <a:rPr lang="pl-PL" sz="2400" dirty="0" smtClean="0"/>
              <a:t>- Tekturowe pudła </a:t>
            </a:r>
            <a:r>
              <a:rPr lang="pl-PL" sz="2400" dirty="0"/>
              <a:t>(o wymiarach 255 </a:t>
            </a:r>
            <a:r>
              <a:rPr lang="pl-PL" sz="2400" dirty="0" smtClean="0"/>
              <a:t>x 105 </a:t>
            </a:r>
            <a:r>
              <a:rPr lang="pl-PL" sz="2400" dirty="0"/>
              <a:t>x 215 mm), </a:t>
            </a:r>
            <a:r>
              <a:rPr lang="pl-PL" sz="2400" dirty="0" smtClean="0"/>
              <a:t>opisane </a:t>
            </a:r>
            <a:r>
              <a:rPr lang="pl-PL" sz="2400" dirty="0"/>
              <a:t>na grzbiecie jako </a:t>
            </a:r>
            <a:r>
              <a:rPr lang="pl-PL" sz="2400" i="1" dirty="0"/>
              <a:t>Materiały językoznawcze</a:t>
            </a:r>
            <a:r>
              <a:rPr lang="pl-PL" sz="2400" dirty="0"/>
              <a:t>. Wielkość </a:t>
            </a:r>
            <a:r>
              <a:rPr lang="pl-PL" sz="2400" dirty="0" smtClean="0"/>
              <a:t>zasobu:  ok</a:t>
            </a:r>
            <a:r>
              <a:rPr lang="pl-PL" sz="2400" dirty="0"/>
              <a:t>. 6000 kartek</a:t>
            </a:r>
            <a:r>
              <a:rPr lang="pl-PL" sz="2400" dirty="0" smtClean="0"/>
              <a:t>. </a:t>
            </a:r>
            <a:r>
              <a:rPr lang="pl-PL" sz="2400" dirty="0"/>
              <a:t>Fiszki </a:t>
            </a:r>
            <a:r>
              <a:rPr lang="pl-PL" sz="2400" dirty="0" smtClean="0"/>
              <a:t>były </a:t>
            </a:r>
            <a:r>
              <a:rPr lang="pl-PL" sz="2400" dirty="0"/>
              <a:t>gromadzone przez ok. 40 </a:t>
            </a:r>
            <a:r>
              <a:rPr lang="pl-PL" sz="2400" dirty="0" smtClean="0"/>
              <a:t>lat.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9538"/>
            <a:ext cx="7315200" cy="663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BURZA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374" y="1272060"/>
            <a:ext cx="3287618" cy="4854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1268760"/>
            <a:ext cx="3384376" cy="4857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Pierwszy słownik </a:t>
            </a:r>
            <a:r>
              <a:rPr lang="pl-PL" sz="3200" b="1" dirty="0" err="1" smtClean="0"/>
              <a:t>etnolingwistyczny</a:t>
            </a:r>
            <a:r>
              <a:rPr lang="pl-PL" sz="3200" b="1" dirty="0" smtClean="0"/>
              <a:t>?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/>
              <a:t>Rekonstrukcja</a:t>
            </a:r>
            <a:r>
              <a:rPr lang="en-US" dirty="0"/>
              <a:t> </a:t>
            </a:r>
            <a:r>
              <a:rPr lang="en-US" dirty="0" err="1"/>
              <a:t>ludowej</a:t>
            </a:r>
            <a:r>
              <a:rPr lang="en-US" dirty="0"/>
              <a:t> </a:t>
            </a:r>
            <a:r>
              <a:rPr lang="en-US" dirty="0" err="1"/>
              <a:t>wizji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świata</a:t>
            </a:r>
            <a:r>
              <a:rPr lang="en-US" dirty="0"/>
              <a:t> i </a:t>
            </a:r>
            <a:r>
              <a:rPr lang="en-US" dirty="0" err="1"/>
              <a:t>człowieka</a:t>
            </a:r>
            <a:r>
              <a:rPr lang="en-US" dirty="0"/>
              <a:t> </a:t>
            </a:r>
            <a:r>
              <a:rPr lang="en-US" dirty="0" err="1"/>
              <a:t>obejmująca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wątki</a:t>
            </a:r>
            <a:r>
              <a:rPr lang="en-US" dirty="0"/>
              <a:t> </a:t>
            </a:r>
            <a:r>
              <a:rPr lang="en-US" dirty="0" err="1"/>
              <a:t>słowiańskie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i </a:t>
            </a:r>
            <a:r>
              <a:rPr lang="en-US" dirty="0" err="1"/>
              <a:t>chrześcijańskie</a:t>
            </a:r>
            <a:r>
              <a:rPr lang="en-US" dirty="0"/>
              <a:t> (</a:t>
            </a:r>
            <a:r>
              <a:rPr lang="en-US" dirty="0" err="1"/>
              <a:t>synkretyzm</a:t>
            </a:r>
            <a:r>
              <a:rPr lang="en-US" dirty="0"/>
              <a:t>)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obecne</a:t>
            </a:r>
            <a:r>
              <a:rPr lang="en-US" dirty="0"/>
              <a:t> w </a:t>
            </a:r>
            <a:r>
              <a:rPr lang="en-US" dirty="0" err="1"/>
              <a:t>polskim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folklorze</a:t>
            </a:r>
            <a:r>
              <a:rPr lang="en-US" dirty="0"/>
              <a:t>. </a:t>
            </a: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en-US" dirty="0" err="1" smtClean="0"/>
              <a:t>Przez</a:t>
            </a:r>
            <a:r>
              <a:rPr lang="en-US" dirty="0" smtClean="0"/>
              <a:t> </a:t>
            </a:r>
            <a:r>
              <a:rPr lang="en-US" dirty="0" err="1"/>
              <a:t>odwołania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do </a:t>
            </a:r>
            <a:r>
              <a:rPr lang="en-US" dirty="0" err="1"/>
              <a:t>literatury</a:t>
            </a:r>
            <a:r>
              <a:rPr lang="en-US" dirty="0"/>
              <a:t> </a:t>
            </a:r>
            <a:r>
              <a:rPr lang="en-US" dirty="0" err="1"/>
              <a:t>obcojęzycznej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i </a:t>
            </a:r>
            <a:r>
              <a:rPr lang="en-US" dirty="0" err="1"/>
              <a:t>mitologii</a:t>
            </a:r>
            <a:r>
              <a:rPr lang="en-US" dirty="0"/>
              <a:t> </a:t>
            </a:r>
            <a:r>
              <a:rPr lang="en-US" dirty="0" err="1"/>
              <a:t>greckiej</a:t>
            </a:r>
            <a:r>
              <a:rPr lang="en-US" dirty="0"/>
              <a:t> </a:t>
            </a:r>
            <a:r>
              <a:rPr lang="en-US" dirty="0" err="1"/>
              <a:t>rekonstrukcja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ta jest </a:t>
            </a:r>
            <a:r>
              <a:rPr lang="en-US" dirty="0" err="1"/>
              <a:t>umieszczana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szerszym</a:t>
            </a:r>
            <a:r>
              <a:rPr lang="en-US" dirty="0"/>
              <a:t>, </a:t>
            </a:r>
            <a:r>
              <a:rPr lang="en-US" dirty="0" err="1"/>
              <a:t>ogólnoeuropejskim</a:t>
            </a:r>
            <a:endParaRPr lang="en-US" dirty="0"/>
          </a:p>
          <a:p>
            <a:pPr marL="0" indent="0">
              <a:buNone/>
            </a:pPr>
            <a:r>
              <a:rPr lang="pl-PL" dirty="0" err="1"/>
              <a:t>t</a:t>
            </a:r>
            <a:r>
              <a:rPr lang="en-US" dirty="0" smtClean="0"/>
              <a:t>le</a:t>
            </a:r>
            <a:r>
              <a:rPr lang="pl-PL" dirty="0" smtClean="0"/>
              <a:t>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/>
              <a:t>Układ</a:t>
            </a:r>
            <a:r>
              <a:rPr lang="en-US" dirty="0"/>
              <a:t> </a:t>
            </a:r>
            <a:r>
              <a:rPr lang="en-US" dirty="0" err="1"/>
              <a:t>semantyczny</a:t>
            </a:r>
            <a:r>
              <a:rPr lang="en-US" dirty="0"/>
              <a:t> </a:t>
            </a:r>
            <a:r>
              <a:rPr lang="en-US" dirty="0" err="1"/>
              <a:t>według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XIX-</a:t>
            </a:r>
            <a:r>
              <a:rPr lang="en-US" dirty="0" err="1"/>
              <a:t>wiecznego</a:t>
            </a:r>
            <a:r>
              <a:rPr lang="en-US" dirty="0"/>
              <a:t> </a:t>
            </a:r>
            <a:r>
              <a:rPr lang="en-US" dirty="0" err="1"/>
              <a:t>porządku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filozoficznego</a:t>
            </a:r>
            <a:r>
              <a:rPr lang="en-US" dirty="0"/>
              <a:t> i </a:t>
            </a:r>
            <a:r>
              <a:rPr lang="en-US" dirty="0" err="1"/>
              <a:t>koncepcji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Tylora</a:t>
            </a:r>
            <a:r>
              <a:rPr lang="en-US" dirty="0"/>
              <a:t>: </a:t>
            </a:r>
            <a:endParaRPr lang="pl-PL" dirty="0" smtClean="0"/>
          </a:p>
          <a:p>
            <a:pPr marL="0" indent="0">
              <a:buNone/>
            </a:pPr>
            <a:r>
              <a:rPr lang="en-US" dirty="0" smtClean="0"/>
              <a:t>I</a:t>
            </a:r>
            <a:r>
              <a:rPr lang="en-US" dirty="0"/>
              <a:t>. </a:t>
            </a:r>
            <a:r>
              <a:rPr lang="en-US" dirty="0" err="1"/>
              <a:t>Kosmografia</a:t>
            </a:r>
            <a:r>
              <a:rPr lang="en-US" dirty="0"/>
              <a:t>,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II. </a:t>
            </a:r>
            <a:r>
              <a:rPr lang="en-US" dirty="0" err="1"/>
              <a:t>Powietrznia</a:t>
            </a:r>
            <a:r>
              <a:rPr lang="en-US" dirty="0"/>
              <a:t>, </a:t>
            </a:r>
            <a:endParaRPr lang="pl-PL" dirty="0" smtClean="0"/>
          </a:p>
          <a:p>
            <a:pPr marL="0" indent="0">
              <a:buNone/>
            </a:pPr>
            <a:r>
              <a:rPr lang="en-US" dirty="0" smtClean="0"/>
              <a:t>III</a:t>
            </a:r>
            <a:r>
              <a:rPr lang="en-US" dirty="0"/>
              <a:t>. </a:t>
            </a:r>
            <a:r>
              <a:rPr lang="en-US" dirty="0" err="1"/>
              <a:t>Kamienie</a:t>
            </a:r>
            <a:r>
              <a:rPr lang="en-US" dirty="0"/>
              <a:t>,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IV. </a:t>
            </a:r>
            <a:r>
              <a:rPr lang="en-US" dirty="0" err="1"/>
              <a:t>Rośliny</a:t>
            </a:r>
            <a:r>
              <a:rPr lang="en-US" dirty="0"/>
              <a:t>, </a:t>
            </a:r>
            <a:endParaRPr lang="pl-PL" dirty="0" smtClean="0"/>
          </a:p>
          <a:p>
            <a:pPr marL="0" indent="0">
              <a:buNone/>
            </a:pPr>
            <a:r>
              <a:rPr lang="en-US" dirty="0" smtClean="0"/>
              <a:t>V</a:t>
            </a:r>
            <a:r>
              <a:rPr lang="en-US" dirty="0"/>
              <a:t>. </a:t>
            </a:r>
            <a:r>
              <a:rPr lang="en-US" dirty="0" err="1"/>
              <a:t>Zwierzęta</a:t>
            </a:r>
            <a:r>
              <a:rPr lang="en-US" dirty="0"/>
              <a:t>,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VI. </a:t>
            </a:r>
            <a:r>
              <a:rPr lang="en-US" dirty="0" err="1"/>
              <a:t>Człowiek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pl-PL" sz="2800" i="1" dirty="0" smtClean="0"/>
            </a:br>
            <a:r>
              <a:rPr lang="pl-PL" sz="2800" b="1" dirty="0" smtClean="0"/>
              <a:t>Litewskie </a:t>
            </a:r>
            <a:r>
              <a:rPr lang="pl-PL" sz="2800" b="1" dirty="0"/>
              <a:t>Towarzystwo Naukowe </a:t>
            </a:r>
            <a:r>
              <a:rPr lang="lt-LT" sz="2800" b="1" dirty="0"/>
              <a:t> </a:t>
            </a:r>
            <a:br>
              <a:rPr lang="pl-PL" sz="2800" b="1" dirty="0" smtClean="0"/>
            </a:br>
            <a:r>
              <a:rPr lang="lt-LT" sz="2800" b="1" dirty="0" smtClean="0"/>
              <a:t>(</a:t>
            </a:r>
            <a:r>
              <a:rPr lang="lt-LT" sz="2800" b="1" dirty="0"/>
              <a:t>Lietuvos mokslo draugija</a:t>
            </a:r>
            <a:r>
              <a:rPr lang="pl-PL" sz="2800" b="1" dirty="0" smtClean="0"/>
              <a:t>)</a:t>
            </a:r>
            <a:br>
              <a:rPr lang="pl-PL" sz="2800" b="1" dirty="0" smtClean="0"/>
            </a:br>
            <a:r>
              <a:rPr lang="pl-PL" sz="2800" b="1" dirty="0" smtClean="0"/>
              <a:t> </a:t>
            </a:r>
            <a:r>
              <a:rPr lang="pl-PL" sz="2800" b="1" dirty="0"/>
              <a:t>1907- 1940</a:t>
            </a:r>
            <a:br>
              <a:rPr lang="pl-PL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/>
              <a:t>Zainicjowane przez </a:t>
            </a:r>
            <a:r>
              <a:rPr lang="pl-PL" sz="2000" dirty="0" err="1"/>
              <a:t>Jonasa</a:t>
            </a:r>
            <a:r>
              <a:rPr lang="pl-PL" sz="2000" dirty="0"/>
              <a:t> </a:t>
            </a:r>
            <a:r>
              <a:rPr lang="pl-PL" sz="2000" dirty="0" err="1"/>
              <a:t>Basanavičiusa</a:t>
            </a:r>
            <a:r>
              <a:rPr lang="pl-PL" sz="2000" dirty="0"/>
              <a:t>, jednoczyło w swoim gronie wielu znanych lituanistów i działaczy społecznych, część z nich wykazała się już aktywną działalnością w </a:t>
            </a:r>
            <a:r>
              <a:rPr lang="pl-PL" sz="2000" i="1" dirty="0"/>
              <a:t>Litewskim Towarzystwie </a:t>
            </a:r>
            <a:r>
              <a:rPr lang="pl-PL" sz="2000" i="1" dirty="0" smtClean="0"/>
              <a:t>Literackim </a:t>
            </a:r>
            <a:r>
              <a:rPr lang="pl-PL" sz="2000" dirty="0" smtClean="0"/>
              <a:t>(</a:t>
            </a:r>
            <a:r>
              <a:rPr lang="pl-PL" sz="2000" dirty="0" err="1" smtClean="0"/>
              <a:t>Volter</a:t>
            </a:r>
            <a:r>
              <a:rPr lang="pl-PL" sz="2000" dirty="0" smtClean="0"/>
              <a:t>, </a:t>
            </a:r>
            <a:r>
              <a:rPr lang="pl-PL" sz="2000" dirty="0" err="1" smtClean="0"/>
              <a:t>Bezzenberger</a:t>
            </a:r>
            <a:r>
              <a:rPr lang="pl-PL" sz="2000" dirty="0" smtClean="0"/>
              <a:t>).</a:t>
            </a:r>
            <a:endParaRPr lang="pl-PL" sz="2000" dirty="0" smtClean="0"/>
          </a:p>
          <a:p>
            <a:r>
              <a:rPr lang="pl-PL" sz="2000" i="1" dirty="0"/>
              <a:t>Litewskie Towarzystwo Naukowe</a:t>
            </a:r>
            <a:r>
              <a:rPr lang="pl-PL" sz="2000" dirty="0"/>
              <a:t> działało w podobnym nurcie, co i towarzystwa utworzone wcześniej – badało język litewski i jego narzecza, prowadziło badania antropologiczne, archeologiczne i historyczne, gromadziło materiały do biblioteki, archiwum i muzeum, dbało o oświatę i nauczanie języka </a:t>
            </a:r>
            <a:r>
              <a:rPr lang="pl-PL" sz="2000" dirty="0" smtClean="0"/>
              <a:t>litewskiego.</a:t>
            </a:r>
            <a:endParaRPr lang="pl-PL" sz="2000" dirty="0" smtClean="0"/>
          </a:p>
          <a:p>
            <a:endParaRPr lang="pl-PL" sz="2000" dirty="0" smtClean="0"/>
          </a:p>
          <a:p>
            <a:r>
              <a:rPr lang="pl-PL" sz="2000" dirty="0"/>
              <a:t>Specjalna komisja do badań nad folklorem i etnografią, w składzie której byli J. </a:t>
            </a:r>
            <a:r>
              <a:rPr lang="pl-PL" sz="2000" dirty="0" err="1"/>
              <a:t>Basanavičius</a:t>
            </a:r>
            <a:r>
              <a:rPr lang="pl-PL" sz="2000" dirty="0"/>
              <a:t>, K. </a:t>
            </a:r>
            <a:r>
              <a:rPr lang="pl-PL" sz="2000" dirty="0" err="1"/>
              <a:t>Grinius</a:t>
            </a:r>
            <a:r>
              <a:rPr lang="pl-PL" sz="2000" dirty="0"/>
              <a:t>, A. </a:t>
            </a:r>
            <a:r>
              <a:rPr lang="pl-PL" sz="2000" dirty="0" err="1"/>
              <a:t>Janulaitis</a:t>
            </a:r>
            <a:r>
              <a:rPr lang="pl-PL" sz="2000" dirty="0"/>
              <a:t>, J. </a:t>
            </a:r>
            <a:r>
              <a:rPr lang="pl-PL" sz="2000" dirty="0" err="1"/>
              <a:t>Tumas</a:t>
            </a:r>
            <a:r>
              <a:rPr lang="pl-PL" sz="2000" dirty="0"/>
              <a:t> i E. </a:t>
            </a:r>
            <a:r>
              <a:rPr lang="pl-PL" sz="2000" dirty="0" err="1"/>
              <a:t>Volter</a:t>
            </a:r>
            <a:r>
              <a:rPr lang="pl-PL" sz="2000" dirty="0"/>
              <a:t>.</a:t>
            </a:r>
            <a:endParaRPr lang="pl-PL" sz="2000" dirty="0"/>
          </a:p>
          <a:p>
            <a:pPr marL="0" indent="0">
              <a:buNone/>
            </a:pPr>
            <a:endParaRPr lang="pl-PL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404665"/>
            <a:ext cx="7414592" cy="1224135"/>
          </a:xfrm>
        </p:spPr>
        <p:txBody>
          <a:bodyPr>
            <a:normAutofit fontScale="90000"/>
          </a:bodyPr>
          <a:lstStyle/>
          <a:p>
            <a:r>
              <a:rPr lang="pl-PL" i="1" dirty="0"/>
              <a:t>Litewskie Towarzystwo Naukowe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8208912" cy="4608512"/>
          </a:xfrm>
        </p:spPr>
        <p:txBody>
          <a:bodyPr>
            <a:normAutofit fontScale="85000" lnSpcReduction="1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1"/>
                </a:solidFill>
              </a:rPr>
              <a:t>Przygotowali oni specjalny </a:t>
            </a:r>
            <a:r>
              <a:rPr lang="pl-PL" sz="2400" b="1" dirty="0">
                <a:solidFill>
                  <a:schemeClr val="tx1"/>
                </a:solidFill>
              </a:rPr>
              <a:t>kwestionariusz do badań w terenie</a:t>
            </a:r>
            <a:r>
              <a:rPr lang="pl-PL" sz="2400" dirty="0">
                <a:solidFill>
                  <a:schemeClr val="tx1"/>
                </a:solidFill>
              </a:rPr>
              <a:t>, który wydano drukiem w 1910 roku. Metodologicznie nawiązywał on do już wcześniej sformułowanych założeń badawczych, na pierwszej stronie podawane były źródła, z których korzystano przy jego sporządzeniu. Jako pierwsze źródło pomocnicze jest wymieniany </a:t>
            </a:r>
            <a:r>
              <a:rPr lang="pl-PL" sz="2400" b="1" dirty="0">
                <a:solidFill>
                  <a:schemeClr val="tx1"/>
                </a:solidFill>
              </a:rPr>
              <a:t>„Poradnik“ Jana Karłowicza z 1871 roku, też sześć rosyjskich opracowań i jedno łotewskie</a:t>
            </a:r>
            <a:r>
              <a:rPr lang="pl-PL" sz="2400" dirty="0">
                <a:solidFill>
                  <a:schemeClr val="tx1"/>
                </a:solidFill>
              </a:rPr>
              <a:t>. 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l-PL" sz="24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tx1"/>
                </a:solidFill>
              </a:rPr>
              <a:t>Był </a:t>
            </a:r>
            <a:r>
              <a:rPr lang="pl-PL" sz="2400" dirty="0">
                <a:solidFill>
                  <a:schemeClr val="tx1"/>
                </a:solidFill>
              </a:rPr>
              <a:t>on jednak bardziej rozbudowany, zawierał aż </a:t>
            </a:r>
            <a:r>
              <a:rPr lang="pl-PL" sz="2400" b="1" dirty="0">
                <a:solidFill>
                  <a:schemeClr val="tx1"/>
                </a:solidFill>
              </a:rPr>
              <a:t>294 pytania</a:t>
            </a:r>
            <a:r>
              <a:rPr lang="pl-PL" sz="2400" dirty="0">
                <a:solidFill>
                  <a:schemeClr val="tx1"/>
                </a:solidFill>
              </a:rPr>
              <a:t>, był zorientowany na badania nie tylko </a:t>
            </a:r>
            <a:r>
              <a:rPr lang="pl-PL" sz="2400" b="1" dirty="0">
                <a:solidFill>
                  <a:schemeClr val="tx1"/>
                </a:solidFill>
              </a:rPr>
              <a:t>obrzędowości, lecz też onomastyki i słownictwa „ludowego“. </a:t>
            </a:r>
            <a:endParaRPr lang="pl-PL" sz="2400" b="1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l-PL" sz="24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tx1"/>
                </a:solidFill>
              </a:rPr>
              <a:t>Ze </a:t>
            </a:r>
            <a:r>
              <a:rPr lang="pl-PL" sz="2400" dirty="0">
                <a:solidFill>
                  <a:schemeClr val="tx1"/>
                </a:solidFill>
              </a:rPr>
              <a:t>szczegółowej analizy kwestionariuszy, przygotowanych do badań języka litewskiego, w których udział brał E. </a:t>
            </a:r>
            <a:r>
              <a:rPr lang="pl-PL" sz="2400" dirty="0" err="1">
                <a:solidFill>
                  <a:schemeClr val="tx1"/>
                </a:solidFill>
              </a:rPr>
              <a:t>Volter</a:t>
            </a:r>
            <a:r>
              <a:rPr lang="pl-PL" sz="2400" dirty="0">
                <a:solidFill>
                  <a:schemeClr val="tx1"/>
                </a:solidFill>
              </a:rPr>
              <a:t> wynika, że badania te miały </a:t>
            </a:r>
            <a:r>
              <a:rPr lang="pl-PL" sz="2400" b="1" dirty="0">
                <a:solidFill>
                  <a:schemeClr val="tx1"/>
                </a:solidFill>
              </a:rPr>
              <a:t>podłoże </a:t>
            </a:r>
            <a:r>
              <a:rPr lang="pl-PL" sz="2400" b="1" dirty="0" err="1">
                <a:solidFill>
                  <a:schemeClr val="tx1"/>
                </a:solidFill>
              </a:rPr>
              <a:t>etnolingwistyczne</a:t>
            </a:r>
            <a:r>
              <a:rPr lang="pl-PL" sz="2400" dirty="0">
                <a:solidFill>
                  <a:schemeClr val="tx1"/>
                </a:solidFill>
              </a:rPr>
              <a:t>, były oparte na badaniach łącznych języka i kultury.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ristina\Desktop\karlowicz\volteris, basanavicius programa\4.jpe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3788260" cy="541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ristina\Desktop\karlowicz\volteris, basanavicius programa\1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48680"/>
            <a:ext cx="4176464" cy="582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/>
              <a:t>Litewskie Towarzystwo Naukowe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600" dirty="0"/>
              <a:t>S</a:t>
            </a:r>
            <a:r>
              <a:rPr lang="pl-PL" sz="2600" dirty="0" smtClean="0"/>
              <a:t>woje </a:t>
            </a:r>
            <a:r>
              <a:rPr lang="pl-PL" sz="2600" dirty="0"/>
              <a:t>materiały publikowało w </a:t>
            </a:r>
            <a:r>
              <a:rPr lang="pl-PL" sz="2600" b="1" dirty="0"/>
              <a:t>czasopiśmie „</a:t>
            </a:r>
            <a:r>
              <a:rPr lang="pl-PL" sz="2600" b="1" dirty="0" err="1"/>
              <a:t>Lietuvių</a:t>
            </a:r>
            <a:r>
              <a:rPr lang="pl-PL" sz="2600" b="1" dirty="0"/>
              <a:t> </a:t>
            </a:r>
            <a:r>
              <a:rPr lang="pl-PL" sz="2600" b="1" dirty="0" err="1"/>
              <a:t>tauta</a:t>
            </a:r>
            <a:r>
              <a:rPr lang="pl-PL" sz="2600" b="1" dirty="0"/>
              <a:t>”</a:t>
            </a:r>
            <a:r>
              <a:rPr lang="pl-PL" sz="2600" dirty="0"/>
              <a:t> („Lud litewski”), które było wydawane w latach </a:t>
            </a:r>
            <a:r>
              <a:rPr lang="pl-PL" sz="2600" dirty="0" smtClean="0"/>
              <a:t>1907-1935.</a:t>
            </a:r>
            <a:endParaRPr lang="pl-PL" sz="2600" dirty="0" smtClean="0"/>
          </a:p>
          <a:p>
            <a:r>
              <a:rPr lang="en-US" sz="2600" dirty="0" err="1"/>
              <a:t>Cały</a:t>
            </a:r>
            <a:r>
              <a:rPr lang="en-US" sz="2600" dirty="0"/>
              <a:t> </a:t>
            </a:r>
            <a:r>
              <a:rPr lang="en-US" sz="2600" dirty="0" err="1"/>
              <a:t>zgromadzony</a:t>
            </a:r>
            <a:r>
              <a:rPr lang="en-US" sz="2600" dirty="0"/>
              <a:t> </a:t>
            </a:r>
            <a:r>
              <a:rPr lang="en-US" sz="2600" dirty="0" err="1"/>
              <a:t>materiał</a:t>
            </a:r>
            <a:r>
              <a:rPr lang="en-US" sz="2600" dirty="0"/>
              <a:t> jest </a:t>
            </a:r>
            <a:r>
              <a:rPr lang="en-US" sz="2600" dirty="0" err="1"/>
              <a:t>przechowywany</a:t>
            </a:r>
            <a:r>
              <a:rPr lang="en-US" sz="2600" dirty="0"/>
              <a:t> w </a:t>
            </a:r>
            <a:r>
              <a:rPr lang="en-US" sz="2600" dirty="0" err="1"/>
              <a:t>Istytucie</a:t>
            </a:r>
            <a:r>
              <a:rPr lang="en-US" sz="2600" dirty="0"/>
              <a:t> </a:t>
            </a:r>
            <a:r>
              <a:rPr lang="en-US" sz="2600" dirty="0" err="1"/>
              <a:t>Folkloru</a:t>
            </a:r>
            <a:r>
              <a:rPr lang="en-US" sz="2600" dirty="0"/>
              <a:t> i </a:t>
            </a:r>
            <a:r>
              <a:rPr lang="en-US" sz="2600" dirty="0" err="1"/>
              <a:t>Literatury</a:t>
            </a:r>
            <a:r>
              <a:rPr lang="en-US" sz="2600" dirty="0"/>
              <a:t> </a:t>
            </a:r>
            <a:r>
              <a:rPr lang="en-US" sz="2600" dirty="0" err="1"/>
              <a:t>Litewskiej</a:t>
            </a:r>
            <a:r>
              <a:rPr lang="en-US" sz="2600" dirty="0"/>
              <a:t>, </a:t>
            </a:r>
            <a:r>
              <a:rPr lang="en-US" sz="2600" dirty="0" err="1"/>
              <a:t>gdzie</a:t>
            </a:r>
            <a:r>
              <a:rPr lang="en-US" sz="2600" dirty="0"/>
              <a:t> </a:t>
            </a:r>
            <a:r>
              <a:rPr lang="en-US" sz="2600" dirty="0" err="1"/>
              <a:t>stanowi</a:t>
            </a:r>
            <a:r>
              <a:rPr lang="en-US" sz="2600" dirty="0"/>
              <a:t> </a:t>
            </a:r>
            <a:r>
              <a:rPr lang="en-US" sz="2600" dirty="0" err="1"/>
              <a:t>odrębny</a:t>
            </a:r>
            <a:r>
              <a:rPr lang="en-US" sz="2600" dirty="0"/>
              <a:t> </a:t>
            </a:r>
            <a:r>
              <a:rPr lang="en-US" sz="2600" dirty="0" err="1"/>
              <a:t>zbiór</a:t>
            </a:r>
            <a:r>
              <a:rPr lang="en-US" sz="2600" dirty="0"/>
              <a:t> – </a:t>
            </a:r>
            <a:r>
              <a:rPr lang="en-US" sz="2600" b="1" dirty="0" err="1"/>
              <a:t>LMD</a:t>
            </a:r>
            <a:r>
              <a:rPr lang="en-US" sz="2600" dirty="0"/>
              <a:t>. </a:t>
            </a:r>
            <a:endParaRPr lang="pl-PL" sz="2600" dirty="0" smtClean="0"/>
          </a:p>
          <a:p>
            <a:r>
              <a:rPr lang="pl-PL" sz="2600" dirty="0"/>
              <a:t>Opublikowane prace mają charakter całościowych opracowań etnograficznych, ukierunkowanych na </a:t>
            </a:r>
            <a:r>
              <a:rPr lang="pl-PL" sz="2600" b="1" dirty="0"/>
              <a:t>gromadzenie materiałów, nie zaś ich analizę </a:t>
            </a:r>
            <a:r>
              <a:rPr lang="pl-PL" sz="2600" dirty="0"/>
              <a:t>i interpretację [</a:t>
            </a:r>
            <a:r>
              <a:rPr lang="pl-PL" sz="2600" dirty="0" err="1"/>
              <a:t>Milius</a:t>
            </a:r>
            <a:r>
              <a:rPr lang="pl-PL" sz="2600" dirty="0"/>
              <a:t> 1993: 119-126].</a:t>
            </a:r>
            <a:endParaRPr lang="en-US" sz="26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/>
              <a:t>Towarzystwa ludoznawcze działające na Litwie w II poł. XIX – na początku XX w.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i="1" dirty="0"/>
              <a:t>Rosyjskie Towarzystwo Geograficzne </a:t>
            </a:r>
            <a:r>
              <a:rPr lang="lt-LT" sz="2400" i="1" dirty="0"/>
              <a:t> </a:t>
            </a:r>
            <a:br>
              <a:rPr lang="lt-LT" sz="2400" i="1" dirty="0"/>
            </a:br>
            <a:r>
              <a:rPr lang="pl-PL" sz="2400" i="1" dirty="0"/>
              <a:t>(</a:t>
            </a:r>
            <a:r>
              <a:rPr lang="pl-PL" sz="2400" i="1" dirty="0" err="1"/>
              <a:t>Русское</a:t>
            </a:r>
            <a:r>
              <a:rPr lang="pl-PL" sz="2400" i="1" dirty="0"/>
              <a:t> </a:t>
            </a:r>
            <a:r>
              <a:rPr lang="pl-PL" sz="2400" i="1" dirty="0" err="1"/>
              <a:t>географическое</a:t>
            </a:r>
            <a:r>
              <a:rPr lang="pl-PL" sz="2400" i="1" dirty="0"/>
              <a:t> </a:t>
            </a:r>
            <a:r>
              <a:rPr lang="pl-PL" sz="2400" i="1" dirty="0" err="1"/>
              <a:t>общество</a:t>
            </a:r>
            <a:r>
              <a:rPr lang="pl-PL" sz="2400" i="1" dirty="0" smtClean="0"/>
              <a:t>) </a:t>
            </a:r>
            <a:r>
              <a:rPr lang="pl-PL" sz="2400" dirty="0"/>
              <a:t>1845 </a:t>
            </a:r>
            <a:r>
              <a:rPr lang="lt-LT" sz="2400" dirty="0"/>
              <a:t>-</a:t>
            </a:r>
            <a:r>
              <a:rPr lang="pl-PL" sz="2400" dirty="0"/>
              <a:t>1938</a:t>
            </a:r>
            <a:endParaRPr lang="pl-PL" sz="2400" i="1" dirty="0" smtClean="0"/>
          </a:p>
          <a:p>
            <a:endParaRPr lang="pl-PL" sz="2400" i="1" dirty="0" smtClean="0"/>
          </a:p>
          <a:p>
            <a:r>
              <a:rPr lang="pl-PL" sz="2400" i="1" dirty="0" smtClean="0"/>
              <a:t>Litewskie </a:t>
            </a:r>
            <a:r>
              <a:rPr lang="pl-PL" sz="2400" i="1" dirty="0"/>
              <a:t>Towarzystwo Literackie (niem. </a:t>
            </a:r>
            <a:r>
              <a:rPr lang="pl-PL" sz="2400" i="1" dirty="0" smtClean="0"/>
              <a:t>Lit</a:t>
            </a:r>
            <a:r>
              <a:rPr lang="lt-LT" sz="2400" i="1" dirty="0" smtClean="0"/>
              <a:t>a</a:t>
            </a:r>
            <a:r>
              <a:rPr lang="pl-PL" sz="2400" i="1" dirty="0" err="1" smtClean="0"/>
              <a:t>uische</a:t>
            </a:r>
            <a:r>
              <a:rPr lang="pl-PL" sz="2400" i="1" dirty="0" smtClean="0"/>
              <a:t> </a:t>
            </a:r>
            <a:r>
              <a:rPr lang="pl-PL" sz="2400" i="1" dirty="0" err="1"/>
              <a:t>literarische</a:t>
            </a:r>
            <a:r>
              <a:rPr lang="pl-PL" sz="2400" i="1" dirty="0"/>
              <a:t> </a:t>
            </a:r>
            <a:r>
              <a:rPr lang="pl-PL" sz="2400" i="1" dirty="0" err="1"/>
              <a:t>Gesellschaft</a:t>
            </a:r>
            <a:r>
              <a:rPr lang="pl-PL" sz="2400" i="1" dirty="0" smtClean="0"/>
              <a:t>) 1873, 1879 – 1923</a:t>
            </a:r>
            <a:endParaRPr lang="lt-LT" sz="2400" i="1" dirty="0" smtClean="0"/>
          </a:p>
          <a:p>
            <a:endParaRPr lang="pl-PL" sz="2400" i="1" dirty="0" smtClean="0"/>
          </a:p>
          <a:p>
            <a:r>
              <a:rPr lang="lt-LT" sz="2400" i="1" dirty="0" err="1"/>
              <a:t>Wis</a:t>
            </a:r>
            <a:r>
              <a:rPr lang="pl-PL" sz="2400" i="1" dirty="0" err="1"/>
              <a:t>ła</a:t>
            </a:r>
            <a:r>
              <a:rPr lang="pl-PL" sz="2400" i="1" dirty="0"/>
              <a:t> </a:t>
            </a:r>
            <a:r>
              <a:rPr lang="pl-PL" sz="2400" dirty="0"/>
              <a:t>i Jan Karłowicz (1868, 1871, 1888-1899)</a:t>
            </a:r>
            <a:endParaRPr lang="lt-LT" sz="2400" dirty="0"/>
          </a:p>
          <a:p>
            <a:endParaRPr lang="lt-LT" sz="2400" i="1" dirty="0" smtClean="0"/>
          </a:p>
          <a:p>
            <a:r>
              <a:rPr lang="pl-PL" sz="2400" i="1" dirty="0"/>
              <a:t>Litewskie Towarzystwo Naukowe</a:t>
            </a:r>
            <a:r>
              <a:rPr lang="pl-PL" sz="2400" dirty="0"/>
              <a:t> </a:t>
            </a:r>
            <a:r>
              <a:rPr lang="lt-LT" sz="2400" dirty="0" smtClean="0"/>
              <a:t> (</a:t>
            </a:r>
            <a:r>
              <a:rPr lang="lt-LT" sz="2400" i="1" dirty="0" smtClean="0"/>
              <a:t>Lietuvos mokslo draugija</a:t>
            </a:r>
            <a:r>
              <a:rPr lang="pl-PL" sz="2400" dirty="0" smtClean="0"/>
              <a:t>) 1907- 1940</a:t>
            </a:r>
            <a:endParaRPr lang="pl-PL" sz="2400" dirty="0" smtClean="0"/>
          </a:p>
          <a:p>
            <a:endParaRPr lang="lt-LT" sz="2800" dirty="0" smtClean="0"/>
          </a:p>
          <a:p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332657"/>
            <a:ext cx="7630616" cy="1008111"/>
          </a:xfrm>
        </p:spPr>
        <p:txBody>
          <a:bodyPr>
            <a:normAutofit/>
          </a:bodyPr>
          <a:lstStyle/>
          <a:p>
            <a:r>
              <a:rPr lang="pl-PL" sz="2800" b="1" dirty="0" smtClean="0"/>
              <a:t>Wnioski</a:t>
            </a:r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124744"/>
            <a:ext cx="8352928" cy="5544616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pl-PL" dirty="0">
                <a:solidFill>
                  <a:schemeClr val="tx1"/>
                </a:solidFill>
              </a:rPr>
              <a:t>Litwa i Litwini ze względu na swój oryginalny język i archaiczną kulturę znalazły się w kręgu zainteresowań towarzystw ludoznawczych, działających w II połowie XIX wieku i na początku wieku XX w. na Litwie, w Rosji, Niemczech i w Polsce. </a:t>
            </a:r>
            <a:endParaRPr lang="pl-PL" dirty="0" smtClean="0">
              <a:solidFill>
                <a:schemeClr val="tx1"/>
              </a:solidFill>
            </a:endParaRPr>
          </a:p>
          <a:p>
            <a:pPr algn="l"/>
            <a:r>
              <a:rPr lang="pl-PL" dirty="0" smtClean="0">
                <a:solidFill>
                  <a:schemeClr val="tx1"/>
                </a:solidFill>
              </a:rPr>
              <a:t>Towarzystwa </a:t>
            </a:r>
            <a:r>
              <a:rPr lang="pl-PL" dirty="0">
                <a:solidFill>
                  <a:schemeClr val="tx1"/>
                </a:solidFill>
              </a:rPr>
              <a:t>te za swój główny cel uważały gromadzenie materiałów etnograficznych i folklorystycznych, w kręgu ich zainteresowania był również język, miejscowe narzecza ludowe. Częścią składową badań była onomastyka – nazwy własne osób, miejsc, wód. Usiłując dociec ich pochodzenia, dużą wagę przypisywali etymologii ludowej, gromadząc ludowe interpretacje nazw. </a:t>
            </a:r>
            <a:endParaRPr lang="pl-PL" dirty="0" smtClean="0">
              <a:solidFill>
                <a:schemeClr val="tx1"/>
              </a:solidFill>
            </a:endParaRPr>
          </a:p>
          <a:p>
            <a:pPr algn="l"/>
            <a:endParaRPr lang="pl-PL" dirty="0" smtClean="0">
              <a:solidFill>
                <a:schemeClr val="tx1"/>
              </a:solidFill>
            </a:endParaRPr>
          </a:p>
          <a:p>
            <a:pPr algn="l"/>
            <a:r>
              <a:rPr lang="pl-PL" dirty="0">
                <a:solidFill>
                  <a:schemeClr val="tx1"/>
                </a:solidFill>
              </a:rPr>
              <a:t>Poświęcając sporo uwagi ustaleniu zasięgów występowania poszczególnych </a:t>
            </a:r>
            <a:r>
              <a:rPr lang="pl-PL" dirty="0" err="1">
                <a:solidFill>
                  <a:schemeClr val="tx1"/>
                </a:solidFill>
              </a:rPr>
              <a:t>etnosów</a:t>
            </a:r>
            <a:r>
              <a:rPr lang="pl-PL" dirty="0">
                <a:solidFill>
                  <a:schemeClr val="tx1"/>
                </a:solidFill>
              </a:rPr>
              <a:t>, stosowane były metody statystyczne, w wielu opracowaniach usiłowano określić sytuację językową, podejmowano się nawet analizy kształtujących się postaw tożsamościowych.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endParaRPr lang="pl-PL" dirty="0" smtClean="0">
              <a:solidFill>
                <a:schemeClr val="tx1"/>
              </a:solidFill>
            </a:endParaRPr>
          </a:p>
          <a:p>
            <a:pPr algn="l"/>
            <a:r>
              <a:rPr lang="pl-PL" dirty="0" smtClean="0">
                <a:solidFill>
                  <a:schemeClr val="tx1"/>
                </a:solidFill>
              </a:rPr>
              <a:t>Opracowywane </a:t>
            </a:r>
            <a:r>
              <a:rPr lang="pl-PL" dirty="0">
                <a:solidFill>
                  <a:schemeClr val="tx1"/>
                </a:solidFill>
              </a:rPr>
              <a:t>przez różne towarzystwa programy lub kwestionariusze do badań w terenie zdradzały podobieństwo podstaw metodologicznych, świadczyły o zorientowaniu w badaniach prowadzonych równolegle na terenach tych samych, bądź położonych obok.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778098"/>
          </a:xfrm>
        </p:spPr>
        <p:txBody>
          <a:bodyPr>
            <a:normAutofit/>
          </a:bodyPr>
          <a:lstStyle/>
          <a:p>
            <a:r>
              <a:rPr lang="pl-PL" sz="3600" b="1" dirty="0" smtClean="0"/>
              <a:t>Wnioski (2)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19256" cy="500141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sz="3100" dirty="0"/>
              <a:t>Ważną rolę w badaniach nad folklorem litewskim odegrały polskie towarzystwa ludoznawcze, a zwłaszcza działalność Jana Karłowicza. Przyczynił się on bez wątpienia do kształtowania się metodologii badań etnologicznych na Litwie. Większość swoich wielkich dzieł określił mianem słownika, ale jednak łączył w opisie obrzęd i język. </a:t>
            </a:r>
            <a:endParaRPr lang="pl-PL" sz="3100" dirty="0" smtClean="0"/>
          </a:p>
          <a:p>
            <a:pPr marL="0" indent="0">
              <a:buNone/>
            </a:pPr>
            <a:endParaRPr lang="pl-PL" sz="3100" dirty="0" smtClean="0"/>
          </a:p>
          <a:p>
            <a:pPr marL="0" indent="0">
              <a:buNone/>
            </a:pPr>
            <a:r>
              <a:rPr lang="pl-PL" sz="3100" dirty="0" smtClean="0"/>
              <a:t>Będąc </a:t>
            </a:r>
            <a:r>
              <a:rPr lang="pl-PL" sz="3100" dirty="0"/>
              <a:t>zwolennikiem antropologicznej szkoły Taylora kładł nacisk na postrzeganie i rozumienie rzeczywistości przez człowieka. Widoczne są  w takim  opisie zalążki nauki pogranicznej między językoznawstwem i etnografią – etnolingwistyki. Potwierdzeniem zajmowanych przez niego pozycji </a:t>
            </a:r>
            <a:r>
              <a:rPr lang="pl-PL" sz="3100" dirty="0" smtClean="0"/>
              <a:t>w nauce </a:t>
            </a:r>
            <a:r>
              <a:rPr lang="pl-PL" sz="3100" dirty="0"/>
              <a:t>XIX wieku, kiedy wiele dyscyplin badawczych dopiero kształtowało swoje metodologie, jest jego „Słownik mitologii polskiej”. </a:t>
            </a:r>
            <a:endParaRPr lang="en-US" sz="31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txBody>
          <a:bodyPr>
            <a:normAutofit/>
          </a:bodyPr>
          <a:lstStyle/>
          <a:p>
            <a:r>
              <a:rPr lang="pl-PL" sz="3600" b="1" dirty="0" smtClean="0"/>
              <a:t>Wnioski (3)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291264" cy="5145435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pl-PL" dirty="0"/>
              <a:t>To zafascynowanie słowem i obrzędem, wykorzystywanie w opisie leksykograficznym bogatych ilustracji kulturowych, zaś w badaniach etnograficznych - nazw ludowych (dziś określanych jako terminologia obrzędowa), przetrwało w nauce litewskiej dość długo, istnieje w niej dotychczas. W opracowania litewskich etnologów, jak np. </a:t>
            </a:r>
            <a:r>
              <a:rPr lang="pl-PL" dirty="0" err="1"/>
              <a:t>Pranė</a:t>
            </a:r>
            <a:r>
              <a:rPr lang="pl-PL" dirty="0"/>
              <a:t> </a:t>
            </a:r>
            <a:r>
              <a:rPr lang="pl-PL" dirty="0" err="1"/>
              <a:t>Dundulienė</a:t>
            </a:r>
            <a:r>
              <a:rPr lang="pl-PL" dirty="0"/>
              <a:t> (uczennica </a:t>
            </a:r>
            <a:r>
              <a:rPr lang="pl-PL" dirty="0" err="1"/>
              <a:t>Moszyńsiego</a:t>
            </a:r>
            <a:r>
              <a:rPr lang="pl-PL" dirty="0"/>
              <a:t>), </a:t>
            </a:r>
            <a:r>
              <a:rPr lang="pl-PL" dirty="0" err="1"/>
              <a:t>Angelė</a:t>
            </a:r>
            <a:r>
              <a:rPr lang="pl-PL" dirty="0"/>
              <a:t> </a:t>
            </a:r>
            <a:r>
              <a:rPr lang="pl-PL" dirty="0" err="1"/>
              <a:t>Vyšniauskaitė</a:t>
            </a:r>
            <a:r>
              <a:rPr lang="pl-PL" dirty="0"/>
              <a:t> zawierają dużą ilość leksyki obrzędowej. Autorzy zastanawiają się nad pochodzeniem leksemów, skrupulatnie notują etymologie ludowe. </a:t>
            </a:r>
            <a:endParaRPr lang="pl-PL" dirty="0" smtClean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 smtClean="0"/>
              <a:t>Źródła </a:t>
            </a:r>
            <a:r>
              <a:rPr lang="pl-PL" dirty="0"/>
              <a:t>leksykograficzne, jak np.</a:t>
            </a:r>
            <a:r>
              <a:rPr lang="pl-PL" i="1" dirty="0"/>
              <a:t> Słownik języka litewskiego</a:t>
            </a:r>
            <a:r>
              <a:rPr lang="pl-PL" dirty="0"/>
              <a:t> (</a:t>
            </a:r>
            <a:r>
              <a:rPr lang="pl-PL" i="1" dirty="0" err="1"/>
              <a:t>Lietuvių</a:t>
            </a:r>
            <a:r>
              <a:rPr lang="pl-PL" i="1" dirty="0"/>
              <a:t> </a:t>
            </a:r>
            <a:r>
              <a:rPr lang="pl-PL" i="1" dirty="0" err="1"/>
              <a:t>kalbos</a:t>
            </a:r>
            <a:r>
              <a:rPr lang="pl-PL" i="1" dirty="0"/>
              <a:t> </a:t>
            </a:r>
            <a:r>
              <a:rPr lang="pl-PL" i="1" dirty="0" err="1"/>
              <a:t>žodynas</a:t>
            </a:r>
            <a:r>
              <a:rPr lang="pl-PL" dirty="0"/>
              <a:t>), materiały do którego gromadzono na przeciągu prawie stu lat (</a:t>
            </a:r>
            <a:r>
              <a:rPr lang="pl-PL" b="1" dirty="0"/>
              <a:t>1902</a:t>
            </a:r>
            <a:r>
              <a:rPr lang="pl-PL" dirty="0"/>
              <a:t>-2002), stanowi on nie tylko cenne źródło leksykograficzne, ale jest swojego rodzaju kompendium o historii, dziejach narodu, jego kulturze. Najwięcej miejsca w tym słowniku zajmują dane gwarowe – ilustracje wyrazowe pochodzą z żywych wypowiedzi mieszkańców litewskich wsi i miasteczek, a w celu przytoczenia pięknych poświadczeń użycia wyrazów podawano przysłowia, zagadki, fragmenty pieśni ludowych. Przy niektórych wyrazach takie ludowe dokumentacje zajmują większą część artykułu hasłowego</a:t>
            </a:r>
            <a:r>
              <a:rPr lang="pl-PL" dirty="0" smtClean="0"/>
              <a:t>.</a:t>
            </a:r>
            <a:r>
              <a:rPr lang="pl-PL" dirty="0"/>
              <a:t> 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             Dziękuję za uwagę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149480" cy="1143000"/>
          </a:xfrm>
        </p:spPr>
        <p:txBody>
          <a:bodyPr>
            <a:normAutofit fontScale="90000"/>
          </a:bodyPr>
          <a:lstStyle/>
          <a:p>
            <a:br>
              <a:rPr lang="lt-LT" sz="3100" b="1" dirty="0" smtClean="0"/>
            </a:br>
            <a:r>
              <a:rPr lang="pl-PL" sz="3100" b="1" dirty="0"/>
              <a:t>Rosyjskie Towarzystwo Geograficzne </a:t>
            </a:r>
            <a:r>
              <a:rPr lang="lt-LT" sz="3100" b="1" dirty="0"/>
              <a:t> </a:t>
            </a:r>
            <a:br>
              <a:rPr lang="lt-LT" sz="3100" b="1" dirty="0" smtClean="0"/>
            </a:br>
            <a:r>
              <a:rPr lang="pl-PL" sz="3100" b="1" dirty="0" smtClean="0"/>
              <a:t>(</a:t>
            </a:r>
            <a:r>
              <a:rPr lang="pl-PL" sz="3100" b="1" dirty="0" err="1"/>
              <a:t>Русское</a:t>
            </a:r>
            <a:r>
              <a:rPr lang="pl-PL" sz="3100" b="1" dirty="0"/>
              <a:t> </a:t>
            </a:r>
            <a:r>
              <a:rPr lang="pl-PL" sz="3100" b="1" dirty="0" err="1"/>
              <a:t>географическое</a:t>
            </a:r>
            <a:r>
              <a:rPr lang="pl-PL" sz="3100" b="1" dirty="0"/>
              <a:t> </a:t>
            </a:r>
            <a:r>
              <a:rPr lang="pl-PL" sz="3100" b="1" dirty="0" err="1"/>
              <a:t>общество</a:t>
            </a:r>
            <a:r>
              <a:rPr lang="pl-PL" sz="3100" b="1" dirty="0"/>
              <a:t>)</a:t>
            </a:r>
            <a:br>
              <a:rPr lang="lt-LT" sz="3100" b="1" dirty="0"/>
            </a:br>
            <a:r>
              <a:rPr lang="lt-LT" sz="3100" b="1" dirty="0"/>
              <a:t>(</a:t>
            </a:r>
            <a:r>
              <a:rPr lang="pl-PL" sz="3100" b="1" dirty="0"/>
              <a:t>1845 </a:t>
            </a:r>
            <a:r>
              <a:rPr lang="lt-LT" sz="3100" b="1" dirty="0"/>
              <a:t>-</a:t>
            </a:r>
            <a:r>
              <a:rPr lang="pl-PL" sz="3100" b="1" dirty="0"/>
              <a:t>1938</a:t>
            </a:r>
            <a:r>
              <a:rPr lang="lt-LT" sz="3100" b="1" dirty="0" smtClean="0"/>
              <a:t>)</a:t>
            </a:r>
            <a:r>
              <a:rPr lang="pl-PL" sz="3100" b="1" dirty="0" smtClean="0"/>
              <a:t> </a:t>
            </a:r>
            <a:br>
              <a:rPr lang="lt-LT" sz="3100" dirty="0"/>
            </a:b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 smtClean="0"/>
              <a:t>Miało </a:t>
            </a:r>
            <a:r>
              <a:rPr lang="pl-PL" sz="1800" dirty="0"/>
              <a:t>ono w swoim składzie </a:t>
            </a:r>
            <a:r>
              <a:rPr lang="lt-LT" sz="1800" dirty="0" smtClean="0"/>
              <a:t>:</a:t>
            </a:r>
            <a:endParaRPr lang="lt-LT" sz="1800" dirty="0" smtClean="0"/>
          </a:p>
          <a:p>
            <a:pPr marL="0" indent="0">
              <a:buNone/>
            </a:pPr>
            <a:r>
              <a:rPr lang="pl-PL" sz="1800" i="1" dirty="0" smtClean="0"/>
              <a:t>Oddział </a:t>
            </a:r>
            <a:r>
              <a:rPr lang="pl-PL" sz="1800" i="1" dirty="0"/>
              <a:t>północno-zachodni </a:t>
            </a:r>
            <a:r>
              <a:rPr lang="pl-PL" sz="1800" dirty="0" smtClean="0"/>
              <a:t>(</a:t>
            </a:r>
            <a:r>
              <a:rPr lang="pl-PL" sz="1800" i="1" dirty="0" err="1" smtClean="0"/>
              <a:t>Северо-Западный</a:t>
            </a:r>
            <a:r>
              <a:rPr lang="pl-PL" sz="1800" i="1" dirty="0" smtClean="0"/>
              <a:t> </a:t>
            </a:r>
            <a:r>
              <a:rPr lang="pl-PL" sz="1800" i="1" dirty="0" err="1"/>
              <a:t>отдел</a:t>
            </a:r>
            <a:r>
              <a:rPr lang="pl-PL" sz="1800" dirty="0"/>
              <a:t>; utworzony w 1870</a:t>
            </a:r>
            <a:r>
              <a:rPr lang="pl-PL" sz="1800" dirty="0" smtClean="0"/>
              <a:t>)</a:t>
            </a:r>
            <a:r>
              <a:rPr lang="lt-LT" sz="1800" dirty="0" smtClean="0"/>
              <a:t> </a:t>
            </a:r>
            <a:r>
              <a:rPr lang="pl-PL" sz="1800" dirty="0" smtClean="0"/>
              <a:t> Wiln</a:t>
            </a:r>
            <a:r>
              <a:rPr lang="lt-LT" sz="1800" dirty="0" smtClean="0"/>
              <a:t>o;</a:t>
            </a:r>
            <a:endParaRPr lang="lt-LT" sz="1800" dirty="0" smtClean="0"/>
          </a:p>
          <a:p>
            <a:pPr marL="0" indent="0">
              <a:buNone/>
            </a:pPr>
            <a:r>
              <a:rPr lang="pl-PL" sz="1800" dirty="0" smtClean="0"/>
              <a:t> </a:t>
            </a:r>
            <a:r>
              <a:rPr lang="pl-PL" sz="1800" i="1" dirty="0"/>
              <a:t>Komisję litewską i łotewską</a:t>
            </a:r>
            <a:r>
              <a:rPr lang="pl-PL" sz="1800" dirty="0"/>
              <a:t> </a:t>
            </a:r>
            <a:r>
              <a:rPr lang="pl-PL" sz="1800" dirty="0" smtClean="0"/>
              <a:t>(</a:t>
            </a:r>
            <a:r>
              <a:rPr lang="pl-PL" sz="1800" i="1" dirty="0" err="1" smtClean="0"/>
              <a:t>Латышско-Литовскaя</a:t>
            </a:r>
            <a:r>
              <a:rPr lang="pl-PL" sz="1800" i="1" dirty="0" smtClean="0"/>
              <a:t> </a:t>
            </a:r>
            <a:r>
              <a:rPr lang="pl-PL" sz="1800" i="1" dirty="0" err="1"/>
              <a:t>комиссия</a:t>
            </a:r>
            <a:r>
              <a:rPr lang="pl-PL" sz="1800" dirty="0"/>
              <a:t>, od 1893 r</a:t>
            </a:r>
            <a:r>
              <a:rPr lang="pl-PL" sz="1800" dirty="0" smtClean="0"/>
              <a:t>.)</a:t>
            </a:r>
            <a:r>
              <a:rPr lang="lt-LT" sz="1800" dirty="0" smtClean="0"/>
              <a:t>; </a:t>
            </a:r>
            <a:r>
              <a:rPr lang="lt-LT" sz="1800" dirty="0" err="1" smtClean="0"/>
              <a:t>Petersb</a:t>
            </a:r>
            <a:r>
              <a:rPr lang="lt-LT" sz="1800" dirty="0" smtClean="0"/>
              <a:t>. </a:t>
            </a:r>
            <a:endParaRPr lang="lt-LT" sz="1800" dirty="0" smtClean="0"/>
          </a:p>
          <a:p>
            <a:pPr marL="0" indent="0">
              <a:buNone/>
            </a:pPr>
            <a:endParaRPr lang="lt-LT" sz="1800" dirty="0" smtClean="0"/>
          </a:p>
          <a:p>
            <a:pPr marL="0" indent="0">
              <a:buNone/>
            </a:pPr>
            <a:r>
              <a:rPr lang="pl-PL" sz="1800" dirty="0"/>
              <a:t>Obydwie te instytucje prowadziły badania </a:t>
            </a:r>
            <a:r>
              <a:rPr lang="pl-PL" sz="1800" dirty="0" smtClean="0"/>
              <a:t>terenowe</a:t>
            </a:r>
            <a:r>
              <a:rPr lang="lt-LT" sz="1800" dirty="0" smtClean="0"/>
              <a:t>.  </a:t>
            </a:r>
            <a:r>
              <a:rPr lang="lt-LT" sz="1800" b="1" dirty="0" smtClean="0"/>
              <a:t>D</a:t>
            </a:r>
            <a:r>
              <a:rPr lang="pl-PL" sz="1800" b="1" dirty="0" smtClean="0"/>
              <a:t>o </a:t>
            </a:r>
            <a:r>
              <a:rPr lang="pl-PL" sz="1800" b="1" dirty="0"/>
              <a:t>badań na Litwie </a:t>
            </a:r>
            <a:r>
              <a:rPr lang="pl-PL" sz="1800" dirty="0"/>
              <a:t>były dostosowywane </a:t>
            </a:r>
            <a:r>
              <a:rPr lang="pl-PL" sz="1800" b="1" dirty="0"/>
              <a:t>specjalne kwestionariusze</a:t>
            </a:r>
            <a:r>
              <a:rPr lang="pl-PL" sz="1800" dirty="0"/>
              <a:t>, z których korzystano prowadząc penetracje terenowe na różnych obszarach Rosji. </a:t>
            </a:r>
            <a:endParaRPr lang="lt-LT" sz="1800" dirty="0" smtClean="0"/>
          </a:p>
          <a:p>
            <a:pPr marL="0" indent="0">
              <a:buNone/>
            </a:pPr>
            <a:endParaRPr lang="lt-LT" sz="1800" dirty="0" smtClean="0"/>
          </a:p>
          <a:p>
            <a:pPr marL="0" indent="0">
              <a:buNone/>
            </a:pPr>
            <a:r>
              <a:rPr lang="pl-PL" sz="1800" dirty="0" smtClean="0"/>
              <a:t>Zawierały </a:t>
            </a:r>
            <a:r>
              <a:rPr lang="pl-PL" sz="1800" dirty="0"/>
              <a:t>one pytania dotyczące zarówno </a:t>
            </a:r>
            <a:r>
              <a:rPr lang="pl-PL" sz="1800" b="1" dirty="0"/>
              <a:t>życia społecznego</a:t>
            </a:r>
            <a:r>
              <a:rPr lang="pl-PL" sz="1800" dirty="0"/>
              <a:t>, jak i zagadnień związanych z bytem, </a:t>
            </a:r>
            <a:r>
              <a:rPr lang="pl-PL" sz="1800" b="1" dirty="0"/>
              <a:t>życiem codziennym</a:t>
            </a:r>
            <a:r>
              <a:rPr lang="pl-PL" sz="1800" dirty="0"/>
              <a:t>, sposobem ubierania się i żywienia, handlem; </a:t>
            </a:r>
            <a:endParaRPr lang="lt-LT" sz="1800" dirty="0" smtClean="0"/>
          </a:p>
          <a:p>
            <a:pPr marL="0" indent="0">
              <a:buNone/>
            </a:pPr>
            <a:r>
              <a:rPr lang="pl-PL" sz="1800" dirty="0" smtClean="0"/>
              <a:t>dużą </a:t>
            </a:r>
            <a:r>
              <a:rPr lang="pl-PL" sz="1800" dirty="0"/>
              <a:t>uwagę zwracano też na </a:t>
            </a:r>
            <a:r>
              <a:rPr lang="pl-PL" sz="1800" b="1" dirty="0"/>
              <a:t>zapis obrzędów i zwyczajów, podań, legend i pieśni ludowych. </a:t>
            </a:r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200" b="1" dirty="0"/>
              <a:t>W</a:t>
            </a:r>
            <a:r>
              <a:rPr lang="pl-PL" sz="3200" b="1" dirty="0" err="1" smtClean="0"/>
              <a:t>ydawnictwa</a:t>
            </a:r>
            <a:r>
              <a:rPr lang="pl-PL" sz="3200" b="1" dirty="0" smtClean="0"/>
              <a:t> </a:t>
            </a:r>
            <a:r>
              <a:rPr lang="lt-LT" sz="3200" b="1" dirty="0" err="1" smtClean="0"/>
              <a:t>RTG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i="1" dirty="0" err="1"/>
              <a:t>Записки</a:t>
            </a:r>
            <a:r>
              <a:rPr lang="pl-PL" sz="2400" i="1" dirty="0"/>
              <a:t> </a:t>
            </a:r>
            <a:r>
              <a:rPr lang="pl-PL" sz="2400" i="1" dirty="0" err="1"/>
              <a:t>Русского</a:t>
            </a:r>
            <a:r>
              <a:rPr lang="pl-PL" sz="2400" i="1" dirty="0"/>
              <a:t> </a:t>
            </a:r>
            <a:r>
              <a:rPr lang="pl-PL" sz="2400" i="1" dirty="0" err="1"/>
              <a:t>географического</a:t>
            </a:r>
            <a:r>
              <a:rPr lang="pl-PL" sz="2400" i="1" dirty="0"/>
              <a:t> </a:t>
            </a:r>
            <a:r>
              <a:rPr lang="pl-PL" sz="2400" i="1" dirty="0" err="1"/>
              <a:t>общества</a:t>
            </a:r>
            <a:r>
              <a:rPr lang="pl-PL" sz="2400" i="1" dirty="0"/>
              <a:t> </a:t>
            </a:r>
            <a:r>
              <a:rPr lang="pl-PL" sz="2400" i="1" dirty="0" err="1"/>
              <a:t>по</a:t>
            </a:r>
            <a:r>
              <a:rPr lang="pl-PL" sz="2400" i="1" dirty="0"/>
              <a:t> </a:t>
            </a:r>
            <a:r>
              <a:rPr lang="pl-PL" sz="2400" i="1" dirty="0" err="1"/>
              <a:t>отделению</a:t>
            </a:r>
            <a:r>
              <a:rPr lang="pl-PL" sz="2400" i="1" dirty="0"/>
              <a:t> </a:t>
            </a:r>
            <a:r>
              <a:rPr lang="pl-PL" sz="2400" i="1" dirty="0" err="1"/>
              <a:t>этнографии</a:t>
            </a:r>
            <a:r>
              <a:rPr lang="pl-PL" sz="2400" dirty="0"/>
              <a:t> (</a:t>
            </a:r>
            <a:r>
              <a:rPr lang="pl-PL" sz="2400" dirty="0" err="1"/>
              <a:t>СПб</a:t>
            </a:r>
            <a:r>
              <a:rPr lang="pl-PL" sz="2400" dirty="0"/>
              <a:t>., 1867 – 1925</a:t>
            </a:r>
            <a:r>
              <a:rPr lang="pl-PL" sz="2400" dirty="0" smtClean="0"/>
              <a:t>)</a:t>
            </a:r>
            <a:endParaRPr lang="lt-LT" sz="2400" dirty="0" smtClean="0"/>
          </a:p>
          <a:p>
            <a:pPr marL="0" indent="0">
              <a:buNone/>
            </a:pPr>
            <a:r>
              <a:rPr lang="pl-PL" sz="2400" dirty="0" smtClean="0"/>
              <a:t> </a:t>
            </a:r>
            <a:endParaRPr lang="lt-LT" sz="2400" u="sng" dirty="0" smtClean="0"/>
          </a:p>
          <a:p>
            <a:r>
              <a:rPr lang="ru-RU" sz="2400" i="1" dirty="0" smtClean="0"/>
              <a:t>Известия </a:t>
            </a:r>
            <a:r>
              <a:rPr lang="ru-RU" sz="2400" i="1" dirty="0" err="1"/>
              <a:t>Имп</a:t>
            </a:r>
            <a:r>
              <a:rPr lang="ru-RU" sz="2400" i="1" dirty="0"/>
              <a:t>. Русского Географического общества (СПб., 1865 – 1917</a:t>
            </a:r>
            <a:r>
              <a:rPr lang="ru-RU" sz="2400" i="1" dirty="0" smtClean="0"/>
              <a:t>)</a:t>
            </a:r>
            <a:endParaRPr lang="lt-LT" sz="2400" dirty="0" smtClean="0"/>
          </a:p>
          <a:p>
            <a:endParaRPr lang="lt-LT" sz="2400" i="1" dirty="0"/>
          </a:p>
          <a:p>
            <a:r>
              <a:rPr lang="pl-PL" sz="2400" i="1" dirty="0" err="1" smtClean="0"/>
              <a:t>Живая</a:t>
            </a:r>
            <a:r>
              <a:rPr lang="pl-PL" sz="2400" i="1" dirty="0" smtClean="0"/>
              <a:t> </a:t>
            </a:r>
            <a:r>
              <a:rPr lang="pl-PL" sz="2400" i="1" dirty="0" err="1"/>
              <a:t>старина</a:t>
            </a:r>
            <a:r>
              <a:rPr lang="pl-PL" sz="2400" i="1" dirty="0"/>
              <a:t> </a:t>
            </a:r>
            <a:r>
              <a:rPr lang="pl-PL" sz="2400" dirty="0"/>
              <a:t>(</a:t>
            </a:r>
            <a:r>
              <a:rPr lang="pl-PL" sz="2400" dirty="0" err="1"/>
              <a:t>СПб</a:t>
            </a:r>
            <a:r>
              <a:rPr lang="pl-PL" sz="2400" dirty="0"/>
              <a:t>., 1890 – 1917)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490066"/>
          </a:xfrm>
        </p:spPr>
        <p:txBody>
          <a:bodyPr>
            <a:normAutofit fontScale="90000"/>
          </a:bodyPr>
          <a:lstStyle/>
          <a:p>
            <a:r>
              <a:rPr lang="lt-LT" sz="2800" b="1" dirty="0" err="1" smtClean="0"/>
              <a:t>Wydawnictwa</a:t>
            </a:r>
            <a:r>
              <a:rPr lang="pl-PL" sz="2800" b="1" dirty="0" smtClean="0"/>
              <a:t> </a:t>
            </a:r>
            <a:r>
              <a:rPr lang="pl-PL" sz="2800" b="1" dirty="0" err="1" smtClean="0"/>
              <a:t>RTG</a:t>
            </a:r>
            <a:r>
              <a:rPr lang="pl-PL" sz="2800" b="1" dirty="0" smtClean="0"/>
              <a:t>; </a:t>
            </a:r>
            <a:r>
              <a:rPr lang="lt-LT" sz="2800" b="1" dirty="0" err="1" smtClean="0"/>
              <a:t>autorzy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36712"/>
            <a:ext cx="8291264" cy="5760640"/>
          </a:xfrm>
          <a:noFill/>
        </p:spPr>
        <p:txBody>
          <a:bodyPr>
            <a:normAutofit fontScale="70000" lnSpcReduction="20000"/>
          </a:bodyPr>
          <a:lstStyle/>
          <a:p>
            <a:r>
              <a:rPr lang="pl-PL" sz="2600" dirty="0"/>
              <a:t>Struktura tych wydawnictw zakładała umieszczanie </a:t>
            </a:r>
            <a:r>
              <a:rPr lang="pl-PL" sz="2600" b="1" dirty="0"/>
              <a:t>materiałów </a:t>
            </a:r>
            <a:r>
              <a:rPr lang="pl-PL" sz="2600" dirty="0"/>
              <a:t>zgromadzonych podczas badań terenowych, analizę zabytków językowych, zawierało dział </a:t>
            </a:r>
            <a:r>
              <a:rPr lang="pl-PL" sz="2600" b="1" dirty="0"/>
              <a:t>recenzji, bibliografii i dział korespondencji. </a:t>
            </a:r>
            <a:endParaRPr lang="lt-LT" sz="2600" b="1" dirty="0" smtClean="0"/>
          </a:p>
          <a:p>
            <a:endParaRPr lang="lt-LT" sz="2600" dirty="0" smtClean="0"/>
          </a:p>
          <a:p>
            <a:r>
              <a:rPr lang="lt-LT" sz="2600" dirty="0" smtClean="0"/>
              <a:t>M</a:t>
            </a:r>
            <a:r>
              <a:rPr lang="pl-PL" sz="2600" dirty="0" err="1" smtClean="0"/>
              <a:t>ateriały</a:t>
            </a:r>
            <a:r>
              <a:rPr lang="pl-PL" sz="2600" dirty="0" smtClean="0"/>
              <a:t> </a:t>
            </a:r>
            <a:r>
              <a:rPr lang="pl-PL" sz="2600" dirty="0"/>
              <a:t>z </a:t>
            </a:r>
            <a:r>
              <a:rPr lang="pl-PL" sz="2600" dirty="0" smtClean="0"/>
              <a:t>Litwy</a:t>
            </a:r>
            <a:r>
              <a:rPr lang="lt-LT" sz="2600" dirty="0" smtClean="0"/>
              <a:t>:</a:t>
            </a:r>
            <a:r>
              <a:rPr lang="pl-PL" sz="2600" dirty="0" smtClean="0"/>
              <a:t> prace </a:t>
            </a:r>
            <a:r>
              <a:rPr lang="pl-PL" sz="2600" b="1" dirty="0" smtClean="0"/>
              <a:t>Aleksandra </a:t>
            </a:r>
            <a:r>
              <a:rPr lang="pl-PL" sz="2600" b="1" dirty="0" err="1"/>
              <a:t>Pogodina</a:t>
            </a:r>
            <a:r>
              <a:rPr lang="pl-PL" sz="2600" b="1" dirty="0"/>
              <a:t>, </a:t>
            </a:r>
            <a:r>
              <a:rPr lang="pl-PL" sz="2600" b="1" dirty="0" err="1"/>
              <a:t>Sylwestrasa</a:t>
            </a:r>
            <a:r>
              <a:rPr lang="pl-PL" sz="2600" b="1" dirty="0"/>
              <a:t> </a:t>
            </a:r>
            <a:r>
              <a:rPr lang="pl-PL" sz="2600" b="1" dirty="0" err="1"/>
              <a:t>Baltramaitisa</a:t>
            </a:r>
            <a:r>
              <a:rPr lang="pl-PL" sz="2600" b="1" dirty="0"/>
              <a:t>, Jurija </a:t>
            </a:r>
            <a:r>
              <a:rPr lang="pl-PL" sz="2600" b="1" dirty="0" err="1"/>
              <a:t>Kuznecova</a:t>
            </a:r>
            <a:r>
              <a:rPr lang="pl-PL" sz="2600" b="1" dirty="0"/>
              <a:t>, Georgija </a:t>
            </a:r>
            <a:r>
              <a:rPr lang="pl-PL" sz="2600" b="1" dirty="0" err="1"/>
              <a:t>Ginkena</a:t>
            </a:r>
            <a:r>
              <a:rPr lang="pl-PL" sz="2600" b="1" dirty="0"/>
              <a:t>, </a:t>
            </a:r>
            <a:r>
              <a:rPr lang="pl-PL" sz="2600" b="1" dirty="0" err="1"/>
              <a:t>Augustinasa</a:t>
            </a:r>
            <a:r>
              <a:rPr lang="pl-PL" sz="2600" b="1" dirty="0"/>
              <a:t> </a:t>
            </a:r>
            <a:r>
              <a:rPr lang="pl-PL" sz="2600" b="1" dirty="0" err="1" smtClean="0"/>
              <a:t>Janulaitisa</a:t>
            </a:r>
            <a:r>
              <a:rPr lang="pl-PL" sz="2600" b="1" dirty="0" smtClean="0"/>
              <a:t>, Eduarda </a:t>
            </a:r>
            <a:r>
              <a:rPr lang="pl-PL" sz="2600" b="1" dirty="0" err="1" smtClean="0"/>
              <a:t>Voltera</a:t>
            </a:r>
            <a:r>
              <a:rPr lang="pl-PL" sz="2600" b="1" dirty="0" smtClean="0"/>
              <a:t> </a:t>
            </a:r>
            <a:r>
              <a:rPr lang="lt-LT" sz="2600" b="1" dirty="0" smtClean="0"/>
              <a:t>.</a:t>
            </a:r>
            <a:endParaRPr lang="lt-LT" sz="2600" b="1" dirty="0" smtClean="0"/>
          </a:p>
          <a:p>
            <a:endParaRPr lang="lt-LT" sz="2600" dirty="0" smtClean="0"/>
          </a:p>
          <a:p>
            <a:r>
              <a:rPr lang="pl-PL" sz="2600" dirty="0"/>
              <a:t>Jedynie prace Eduarda </a:t>
            </a:r>
            <a:r>
              <a:rPr lang="pl-PL" sz="2600" dirty="0" err="1"/>
              <a:t>Voltera</a:t>
            </a:r>
            <a:r>
              <a:rPr lang="pl-PL" sz="2600" dirty="0"/>
              <a:t> zawierały elementy analizy naukowej, był on </a:t>
            </a:r>
            <a:r>
              <a:rPr lang="pl-PL" sz="2600" dirty="0" smtClean="0"/>
              <a:t>podstawowym </a:t>
            </a:r>
            <a:r>
              <a:rPr lang="pl-PL" sz="2600" dirty="0"/>
              <a:t>organizatorem i uczestnikiem wypraw terenowych na Litwę</a:t>
            </a:r>
            <a:r>
              <a:rPr lang="pl-PL" sz="2600" dirty="0" smtClean="0"/>
              <a:t>.</a:t>
            </a:r>
            <a:r>
              <a:rPr lang="lt-LT" sz="2600" dirty="0" smtClean="0"/>
              <a:t> </a:t>
            </a:r>
            <a:endParaRPr lang="lt-LT" sz="2600" dirty="0" smtClean="0"/>
          </a:p>
          <a:p>
            <a:endParaRPr lang="lt-LT" sz="2600" dirty="0" smtClean="0"/>
          </a:p>
          <a:p>
            <a:r>
              <a:rPr lang="pl-PL" sz="2600" dirty="0" smtClean="0"/>
              <a:t>Wyprawę </a:t>
            </a:r>
            <a:r>
              <a:rPr lang="pl-PL" sz="2600" dirty="0"/>
              <a:t>po Litwie rozpoczął </a:t>
            </a:r>
            <a:r>
              <a:rPr lang="pl-PL" sz="2600" b="1" dirty="0"/>
              <a:t>E. </a:t>
            </a:r>
            <a:r>
              <a:rPr lang="pl-PL" sz="2600" b="1" dirty="0" err="1"/>
              <a:t>Volter</a:t>
            </a:r>
            <a:r>
              <a:rPr lang="pl-PL" sz="2600" b="1" dirty="0"/>
              <a:t> </a:t>
            </a:r>
            <a:r>
              <a:rPr lang="pl-PL" sz="2600" dirty="0"/>
              <a:t>z zamiarem zgromadzenia </a:t>
            </a:r>
            <a:r>
              <a:rPr lang="pl-PL" sz="2600" b="1" dirty="0"/>
              <a:t>materiałów językowych do badań nad gwarami litewskimi</a:t>
            </a:r>
            <a:r>
              <a:rPr lang="pl-PL" sz="2600" dirty="0"/>
              <a:t> jeszcze w latach 1875–1877, będąc studentem uniwersytetu w </a:t>
            </a:r>
            <a:r>
              <a:rPr lang="pl-PL" sz="2600" b="1" dirty="0" smtClean="0"/>
              <a:t>Lipsku </a:t>
            </a:r>
            <a:r>
              <a:rPr lang="lt-LT" sz="2600" b="1" dirty="0" smtClean="0"/>
              <a:t>(</a:t>
            </a:r>
            <a:r>
              <a:rPr lang="pl-PL" sz="2600" b="1" dirty="0" smtClean="0"/>
              <a:t> </a:t>
            </a:r>
            <a:r>
              <a:rPr lang="pl-PL" sz="2600" b="1" dirty="0"/>
              <a:t>A. Brücknera i A. </a:t>
            </a:r>
            <a:r>
              <a:rPr lang="pl-PL" sz="2600" b="1" dirty="0" err="1" smtClean="0"/>
              <a:t>Leskiena</a:t>
            </a:r>
            <a:r>
              <a:rPr lang="lt-LT" sz="2600" dirty="0" smtClean="0"/>
              <a:t>).</a:t>
            </a:r>
            <a:r>
              <a:rPr lang="pl-PL" sz="2600" dirty="0" smtClean="0"/>
              <a:t> </a:t>
            </a:r>
            <a:endParaRPr lang="lt-LT" sz="2600" dirty="0" smtClean="0"/>
          </a:p>
          <a:p>
            <a:endParaRPr lang="lt-LT" sz="2600" dirty="0" smtClean="0"/>
          </a:p>
          <a:p>
            <a:r>
              <a:rPr lang="pl-PL" sz="2600" dirty="0"/>
              <a:t>E. </a:t>
            </a:r>
            <a:r>
              <a:rPr lang="pl-PL" sz="2600" dirty="0" err="1"/>
              <a:t>Volter</a:t>
            </a:r>
            <a:r>
              <a:rPr lang="pl-PL" sz="2600" dirty="0"/>
              <a:t>, usiłując stworzyć naukowe metody badawcze, opracował </a:t>
            </a:r>
            <a:r>
              <a:rPr lang="pl-PL" sz="2600" b="1" dirty="0" smtClean="0"/>
              <a:t>programy </a:t>
            </a:r>
            <a:r>
              <a:rPr lang="pl-PL" sz="2600" b="1" dirty="0"/>
              <a:t>do </a:t>
            </a:r>
            <a:r>
              <a:rPr lang="pl-PL" sz="2600" b="1" dirty="0" smtClean="0"/>
              <a:t>badań</a:t>
            </a:r>
            <a:r>
              <a:rPr lang="lt-LT" sz="2600" dirty="0" smtClean="0"/>
              <a:t>: </a:t>
            </a:r>
            <a:r>
              <a:rPr lang="pl-PL" sz="2600" dirty="0" smtClean="0"/>
              <a:t>„</a:t>
            </a:r>
            <a:r>
              <a:rPr lang="pl-PL" sz="2600" dirty="0" err="1"/>
              <a:t>Об</a:t>
            </a:r>
            <a:r>
              <a:rPr lang="pl-PL" sz="2600" dirty="0"/>
              <a:t> </a:t>
            </a:r>
            <a:r>
              <a:rPr lang="pl-PL" sz="2600" dirty="0" err="1"/>
              <a:t>изучении</a:t>
            </a:r>
            <a:r>
              <a:rPr lang="pl-PL" sz="2600" dirty="0"/>
              <a:t> </a:t>
            </a:r>
            <a:r>
              <a:rPr lang="pl-PL" sz="2600" dirty="0" err="1"/>
              <a:t>Литвы</a:t>
            </a:r>
            <a:r>
              <a:rPr lang="pl-PL" sz="2600" dirty="0"/>
              <a:t> и </a:t>
            </a:r>
            <a:r>
              <a:rPr lang="pl-PL" sz="2600" dirty="0" err="1"/>
              <a:t>Жмудии</a:t>
            </a:r>
            <a:r>
              <a:rPr lang="pl-PL" sz="2600" dirty="0"/>
              <a:t>“, </a:t>
            </a:r>
            <a:r>
              <a:rPr lang="lt-LT" sz="2600" dirty="0" smtClean="0"/>
              <a:t>(</a:t>
            </a:r>
            <a:r>
              <a:rPr lang="pl-PL" sz="2600" dirty="0" smtClean="0"/>
              <a:t>1886</a:t>
            </a:r>
            <a:r>
              <a:rPr lang="lt-LT" sz="2600" dirty="0"/>
              <a:t>)</a:t>
            </a:r>
            <a:r>
              <a:rPr lang="pl-PL" sz="2600" dirty="0" smtClean="0"/>
              <a:t>, „</a:t>
            </a:r>
            <a:r>
              <a:rPr lang="pl-PL" sz="2600" dirty="0" err="1"/>
              <a:t>Об</a:t>
            </a:r>
            <a:r>
              <a:rPr lang="pl-PL" sz="2600" dirty="0"/>
              <a:t> </a:t>
            </a:r>
            <a:r>
              <a:rPr lang="pl-PL" sz="2600" dirty="0" err="1"/>
              <a:t>изучении</a:t>
            </a:r>
            <a:r>
              <a:rPr lang="pl-PL" sz="2600" dirty="0"/>
              <a:t> </a:t>
            </a:r>
            <a:r>
              <a:rPr lang="pl-PL" sz="2600" dirty="0" err="1"/>
              <a:t>Литовской</a:t>
            </a:r>
            <a:r>
              <a:rPr lang="pl-PL" sz="2600" dirty="0"/>
              <a:t> </a:t>
            </a:r>
            <a:r>
              <a:rPr lang="pl-PL" sz="2600" dirty="0" err="1"/>
              <a:t>мифологии</a:t>
            </a:r>
            <a:r>
              <a:rPr lang="pl-PL" sz="2600" dirty="0"/>
              <a:t>“ </a:t>
            </a:r>
            <a:r>
              <a:rPr lang="lt-LT" sz="2600" dirty="0" smtClean="0"/>
              <a:t>(</a:t>
            </a:r>
            <a:r>
              <a:rPr lang="pl-PL" sz="2600" dirty="0" smtClean="0"/>
              <a:t>1887</a:t>
            </a:r>
            <a:r>
              <a:rPr lang="lt-LT" sz="2600" dirty="0"/>
              <a:t>)</a:t>
            </a:r>
            <a:r>
              <a:rPr lang="pl-PL" sz="2600" dirty="0" smtClean="0"/>
              <a:t>. </a:t>
            </a:r>
            <a:endParaRPr lang="lt-LT" sz="2600" dirty="0" smtClean="0"/>
          </a:p>
          <a:p>
            <a:endParaRPr lang="lt-LT" sz="2600" dirty="0" smtClean="0"/>
          </a:p>
          <a:p>
            <a:r>
              <a:rPr lang="en-US" sz="2600" dirty="0" smtClean="0"/>
              <a:t> </a:t>
            </a:r>
            <a:r>
              <a:rPr lang="lt-LT" sz="2600" dirty="0" err="1"/>
              <a:t>Program</a:t>
            </a:r>
            <a:r>
              <a:rPr lang="lt-LT" sz="2600" dirty="0"/>
              <a:t> </a:t>
            </a:r>
            <a:r>
              <a:rPr lang="lt-LT" sz="2600" dirty="0" err="1"/>
              <a:t>poświęcony</a:t>
            </a:r>
            <a:r>
              <a:rPr lang="lt-LT" sz="2600" dirty="0"/>
              <a:t> </a:t>
            </a:r>
            <a:r>
              <a:rPr lang="lt-LT" sz="2600" dirty="0" err="1"/>
              <a:t>badaniom</a:t>
            </a:r>
            <a:r>
              <a:rPr lang="lt-LT" sz="2600" dirty="0"/>
              <a:t> </a:t>
            </a:r>
            <a:r>
              <a:rPr lang="lt-LT" sz="2600" dirty="0" err="1"/>
              <a:t>mitologii</a:t>
            </a:r>
            <a:r>
              <a:rPr lang="lt-LT" sz="2600" dirty="0"/>
              <a:t> </a:t>
            </a:r>
            <a:r>
              <a:rPr lang="lt-LT" sz="2600" dirty="0" err="1"/>
              <a:t>litewskiej</a:t>
            </a:r>
            <a:r>
              <a:rPr lang="lt-LT" sz="2600" dirty="0"/>
              <a:t> </a:t>
            </a:r>
            <a:r>
              <a:rPr lang="lt-LT" sz="2600" b="1" dirty="0" err="1"/>
              <a:t>zawiera</a:t>
            </a:r>
            <a:r>
              <a:rPr lang="lt-LT" sz="2600" b="1" dirty="0"/>
              <a:t> 27 </a:t>
            </a:r>
            <a:r>
              <a:rPr lang="lt-LT" sz="2600" b="1" dirty="0" err="1"/>
              <a:t>pytań</a:t>
            </a:r>
            <a:r>
              <a:rPr lang="lt-LT" sz="2600" dirty="0"/>
              <a:t>. </a:t>
            </a:r>
            <a:r>
              <a:rPr lang="lt-LT" sz="2600" dirty="0" err="1"/>
              <a:t>Są</a:t>
            </a:r>
            <a:r>
              <a:rPr lang="lt-LT" sz="2600" dirty="0"/>
              <a:t> to </a:t>
            </a:r>
            <a:r>
              <a:rPr lang="lt-LT" sz="2600" b="1" dirty="0" err="1"/>
              <a:t>wyrywkowe</a:t>
            </a:r>
            <a:r>
              <a:rPr lang="lt-LT" sz="2600" b="1" dirty="0"/>
              <a:t> </a:t>
            </a:r>
            <a:r>
              <a:rPr lang="lt-LT" sz="2600" b="1" dirty="0" err="1"/>
              <a:t>pytania</a:t>
            </a:r>
            <a:r>
              <a:rPr lang="lt-LT" sz="2600" b="1" dirty="0"/>
              <a:t> </a:t>
            </a:r>
            <a:r>
              <a:rPr lang="lt-LT" sz="2600" dirty="0"/>
              <a:t>z </a:t>
            </a:r>
            <a:r>
              <a:rPr lang="lt-LT" sz="2600" dirty="0" err="1"/>
              <a:t>zakresu</a:t>
            </a:r>
            <a:r>
              <a:rPr lang="lt-LT" sz="2600" dirty="0"/>
              <a:t> </a:t>
            </a:r>
            <a:r>
              <a:rPr lang="lt-LT" sz="2600" dirty="0" err="1"/>
              <a:t>zwyczajów</a:t>
            </a:r>
            <a:r>
              <a:rPr lang="lt-LT" sz="2600" dirty="0"/>
              <a:t> </a:t>
            </a:r>
            <a:r>
              <a:rPr lang="lt-LT" sz="2600" dirty="0" err="1"/>
              <a:t>rodzinnych</a:t>
            </a:r>
            <a:r>
              <a:rPr lang="lt-LT" sz="2600" dirty="0"/>
              <a:t>, </a:t>
            </a:r>
            <a:r>
              <a:rPr lang="lt-LT" sz="2600" dirty="0" err="1"/>
              <a:t>dorocznych</a:t>
            </a:r>
            <a:r>
              <a:rPr lang="lt-LT" sz="2600" dirty="0"/>
              <a:t>, </a:t>
            </a:r>
            <a:r>
              <a:rPr lang="lt-LT" sz="2600" dirty="0" err="1"/>
              <a:t>sposobów</a:t>
            </a:r>
            <a:r>
              <a:rPr lang="lt-LT" sz="2600" dirty="0"/>
              <a:t> </a:t>
            </a:r>
            <a:r>
              <a:rPr lang="lt-LT" sz="2600" dirty="0" err="1"/>
              <a:t>lecznictwa</a:t>
            </a:r>
            <a:r>
              <a:rPr lang="lt-LT" sz="2600" dirty="0"/>
              <a:t> </a:t>
            </a:r>
            <a:r>
              <a:rPr lang="lt-LT" sz="2600" dirty="0" err="1"/>
              <a:t>ludowego</a:t>
            </a:r>
            <a:r>
              <a:rPr lang="lt-LT" sz="2600" dirty="0"/>
              <a:t> i </a:t>
            </a:r>
            <a:r>
              <a:rPr lang="lt-LT" sz="2600" dirty="0" err="1"/>
              <a:t>oczywiście</a:t>
            </a:r>
            <a:r>
              <a:rPr lang="lt-LT" sz="2600" dirty="0"/>
              <a:t> </a:t>
            </a:r>
            <a:r>
              <a:rPr lang="lt-LT" sz="2600" dirty="0" err="1"/>
              <a:t>poszczególnych</a:t>
            </a:r>
            <a:r>
              <a:rPr lang="lt-LT" sz="2600" dirty="0"/>
              <a:t> </a:t>
            </a:r>
            <a:r>
              <a:rPr lang="lt-LT" sz="2600" dirty="0" err="1"/>
              <a:t>postaci</a:t>
            </a:r>
            <a:r>
              <a:rPr lang="lt-LT" sz="2600" dirty="0"/>
              <a:t> </a:t>
            </a:r>
            <a:r>
              <a:rPr lang="lt-LT" sz="2600" dirty="0" err="1"/>
              <a:t>mitologicznych</a:t>
            </a:r>
            <a:r>
              <a:rPr lang="lt-LT" sz="2600" dirty="0"/>
              <a:t>, </a:t>
            </a:r>
            <a:r>
              <a:rPr lang="lt-LT" sz="2600" dirty="0" err="1"/>
              <a:t>ze</a:t>
            </a:r>
            <a:r>
              <a:rPr lang="lt-LT" sz="2600" dirty="0"/>
              <a:t> </a:t>
            </a:r>
            <a:r>
              <a:rPr lang="lt-LT" sz="2600" b="1" dirty="0" err="1"/>
              <a:t>szczególnym</a:t>
            </a:r>
            <a:r>
              <a:rPr lang="lt-LT" sz="2600" b="1" dirty="0"/>
              <a:t> </a:t>
            </a:r>
            <a:r>
              <a:rPr lang="lt-LT" sz="2600" b="1" dirty="0" err="1"/>
              <a:t>uwzględnieniem</a:t>
            </a:r>
            <a:r>
              <a:rPr lang="lt-LT" sz="2600" b="1" dirty="0"/>
              <a:t> </a:t>
            </a:r>
            <a:r>
              <a:rPr lang="lt-LT" sz="2600" b="1" dirty="0" err="1"/>
              <a:t>nazw</a:t>
            </a:r>
            <a:r>
              <a:rPr lang="lt-LT" sz="2600" b="1" dirty="0"/>
              <a:t>. </a:t>
            </a:r>
            <a:endParaRPr lang="en-US" sz="2600" b="1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2800" b="1" dirty="0"/>
              <a:t>Litewskie Towarzystwo Literackie </a:t>
            </a:r>
            <a:br>
              <a:rPr lang="pl-PL" sz="2800" b="1" dirty="0" smtClean="0"/>
            </a:br>
            <a:r>
              <a:rPr lang="pl-PL" sz="2800" b="1" dirty="0" smtClean="0"/>
              <a:t>(</a:t>
            </a:r>
            <a:r>
              <a:rPr lang="pl-PL" sz="2800" b="1" dirty="0" err="1" smtClean="0"/>
              <a:t>Lituische</a:t>
            </a:r>
            <a:r>
              <a:rPr lang="pl-PL" sz="2800" b="1" dirty="0" smtClean="0"/>
              <a:t> </a:t>
            </a:r>
            <a:r>
              <a:rPr lang="pl-PL" sz="2800" b="1" dirty="0" err="1"/>
              <a:t>literarische</a:t>
            </a:r>
            <a:r>
              <a:rPr lang="pl-PL" sz="2800" b="1" dirty="0"/>
              <a:t> </a:t>
            </a:r>
            <a:r>
              <a:rPr lang="pl-PL" sz="2800" b="1" dirty="0" err="1"/>
              <a:t>Gesellschaft</a:t>
            </a:r>
            <a:r>
              <a:rPr lang="pl-PL" sz="2800" b="1" dirty="0" smtClean="0"/>
              <a:t>)</a:t>
            </a:r>
            <a:br>
              <a:rPr lang="pl-PL" sz="2800" b="1" dirty="0" smtClean="0"/>
            </a:br>
            <a:r>
              <a:rPr lang="pl-PL" sz="2800" b="1" dirty="0"/>
              <a:t>1879 - 1923</a:t>
            </a:r>
            <a:br>
              <a:rPr lang="pl-PL" sz="2800" i="1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712968" cy="5328592"/>
          </a:xfrm>
        </p:spPr>
        <p:txBody>
          <a:bodyPr>
            <a:normAutofit/>
          </a:bodyPr>
          <a:lstStyle/>
          <a:p>
            <a:r>
              <a:rPr lang="pl-PL" sz="2000" dirty="0"/>
              <a:t>Jego początki można wiązać z powstałym w 1873 roku </a:t>
            </a:r>
            <a:r>
              <a:rPr lang="pl-PL" sz="2000" i="1" dirty="0"/>
              <a:t>Kółkiem Litewskim</a:t>
            </a:r>
            <a:r>
              <a:rPr lang="pl-PL" sz="2000" dirty="0"/>
              <a:t> (niem. </a:t>
            </a:r>
            <a:r>
              <a:rPr lang="pl-PL" sz="2000" i="1" dirty="0" err="1"/>
              <a:t>Litauisches</a:t>
            </a:r>
            <a:r>
              <a:rPr lang="pl-PL" sz="2000" i="1" dirty="0"/>
              <a:t> </a:t>
            </a:r>
            <a:r>
              <a:rPr lang="pl-PL" sz="2000" i="1" dirty="0" err="1"/>
              <a:t>Kränzschen</a:t>
            </a:r>
            <a:r>
              <a:rPr lang="pl-PL" sz="2000" dirty="0"/>
              <a:t>), założonym przez M. </a:t>
            </a:r>
            <a:r>
              <a:rPr lang="pl-PL" sz="2000" dirty="0" err="1"/>
              <a:t>Voelkela</a:t>
            </a:r>
            <a:r>
              <a:rPr lang="pl-PL" sz="2000" dirty="0"/>
              <a:t>, który uczył się języka litewskiego w Królewcu u Fr. </a:t>
            </a:r>
            <a:r>
              <a:rPr lang="pl-PL" sz="2000" dirty="0" err="1"/>
              <a:t>Kurschata</a:t>
            </a:r>
            <a:r>
              <a:rPr lang="pl-PL" sz="2000" dirty="0"/>
              <a:t> i G. </a:t>
            </a:r>
            <a:r>
              <a:rPr lang="pl-PL" sz="2000" dirty="0" err="1"/>
              <a:t>Nesselmana</a:t>
            </a:r>
            <a:r>
              <a:rPr lang="pl-PL" sz="2000" dirty="0" smtClean="0"/>
              <a:t>.</a:t>
            </a:r>
            <a:endParaRPr lang="lt-LT" sz="2000" dirty="0" smtClean="0"/>
          </a:p>
          <a:p>
            <a:endParaRPr lang="pl-PL" sz="2000" dirty="0" smtClean="0"/>
          </a:p>
          <a:p>
            <a:r>
              <a:rPr lang="en-US" sz="2000" dirty="0" smtClean="0"/>
              <a:t>W </a:t>
            </a:r>
            <a:r>
              <a:rPr lang="en-US" sz="2000" dirty="0" err="1"/>
              <a:t>jego</a:t>
            </a:r>
            <a:r>
              <a:rPr lang="en-US" sz="2000" dirty="0"/>
              <a:t> </a:t>
            </a:r>
            <a:r>
              <a:rPr lang="en-US" sz="2000" dirty="0" err="1"/>
              <a:t>składzie</a:t>
            </a:r>
            <a:r>
              <a:rPr lang="en-US" sz="2000" dirty="0"/>
              <a:t> </a:t>
            </a:r>
            <a:r>
              <a:rPr lang="en-US" sz="2000" dirty="0" err="1"/>
              <a:t>byli</a:t>
            </a:r>
            <a:r>
              <a:rPr lang="en-US" sz="2000" dirty="0"/>
              <a:t> </a:t>
            </a:r>
            <a:r>
              <a:rPr lang="en-US" sz="2000" dirty="0" err="1"/>
              <a:t>znani</a:t>
            </a:r>
            <a:r>
              <a:rPr lang="en-US" sz="2000" dirty="0"/>
              <a:t> </a:t>
            </a:r>
            <a:r>
              <a:rPr lang="en-US" sz="2000" dirty="0" err="1"/>
              <a:t>niemieccy</a:t>
            </a:r>
            <a:r>
              <a:rPr lang="en-US" sz="2000" dirty="0"/>
              <a:t>, </a:t>
            </a:r>
            <a:r>
              <a:rPr lang="en-US" sz="2000" dirty="0" err="1"/>
              <a:t>polscy</a:t>
            </a:r>
            <a:r>
              <a:rPr lang="en-US" sz="2000" dirty="0"/>
              <a:t> i </a:t>
            </a:r>
            <a:r>
              <a:rPr lang="en-US" sz="2000" dirty="0" err="1"/>
              <a:t>rosyjscy</a:t>
            </a:r>
            <a:r>
              <a:rPr lang="en-US" sz="2000" dirty="0"/>
              <a:t> </a:t>
            </a:r>
            <a:r>
              <a:rPr lang="en-US" sz="2000" dirty="0" err="1"/>
              <a:t>językoznawcy</a:t>
            </a:r>
            <a:r>
              <a:rPr lang="en-US" sz="2000" dirty="0"/>
              <a:t>: </a:t>
            </a:r>
            <a:r>
              <a:rPr lang="lt-LT" sz="2000" dirty="0" smtClean="0"/>
              <a:t> </a:t>
            </a:r>
            <a:r>
              <a:rPr lang="en-US" sz="2000" dirty="0" err="1" smtClean="0"/>
              <a:t>Silvestras</a:t>
            </a:r>
            <a:r>
              <a:rPr lang="en-US" sz="2000" dirty="0" smtClean="0"/>
              <a:t> </a:t>
            </a:r>
            <a:r>
              <a:rPr lang="en-US" sz="2000" dirty="0" err="1"/>
              <a:t>Baltramaitis</a:t>
            </a:r>
            <a:r>
              <a:rPr lang="en-US" sz="2000" dirty="0"/>
              <a:t>, </a:t>
            </a:r>
            <a:r>
              <a:rPr lang="en-US" sz="2000" dirty="0" err="1"/>
              <a:t>Antanas</a:t>
            </a:r>
            <a:r>
              <a:rPr lang="en-US" sz="2000" dirty="0"/>
              <a:t> </a:t>
            </a:r>
            <a:r>
              <a:rPr lang="en-US" sz="2000" dirty="0" err="1"/>
              <a:t>Baranauskas</a:t>
            </a:r>
            <a:r>
              <a:rPr lang="en-US" sz="2000" dirty="0"/>
              <a:t>, Jonas </a:t>
            </a:r>
            <a:r>
              <a:rPr lang="en-US" sz="2000" dirty="0" err="1"/>
              <a:t>Basanavičius</a:t>
            </a:r>
            <a:r>
              <a:rPr lang="en-US" sz="2000" dirty="0"/>
              <a:t>, </a:t>
            </a:r>
            <a:r>
              <a:rPr lang="en-US" sz="2000" dirty="0" err="1"/>
              <a:t>Adalbert</a:t>
            </a:r>
            <a:r>
              <a:rPr lang="en-US" sz="2000" dirty="0"/>
              <a:t> </a:t>
            </a:r>
            <a:r>
              <a:rPr lang="en-US" sz="2000" dirty="0" err="1"/>
              <a:t>Bezzenberger</a:t>
            </a:r>
            <a:r>
              <a:rPr lang="en-US" sz="2000" dirty="0"/>
              <a:t>, </a:t>
            </a:r>
            <a:r>
              <a:rPr lang="en-US" sz="2000" dirty="0" err="1"/>
              <a:t>Filip</a:t>
            </a:r>
            <a:r>
              <a:rPr lang="en-US" sz="2000" dirty="0"/>
              <a:t> </a:t>
            </a:r>
            <a:r>
              <a:rPr lang="en-US" sz="2000" dirty="0" err="1"/>
              <a:t>Fortunatov</a:t>
            </a:r>
            <a:r>
              <a:rPr lang="en-US" sz="2000" dirty="0"/>
              <a:t>, Jan </a:t>
            </a:r>
            <a:r>
              <a:rPr lang="en-US" sz="2000" dirty="0" err="1"/>
              <a:t>Karłowicz</a:t>
            </a:r>
            <a:r>
              <a:rPr lang="en-US" sz="2000" dirty="0"/>
              <a:t>, Jan </a:t>
            </a:r>
            <a:r>
              <a:rPr lang="en-US" sz="2000" dirty="0" err="1"/>
              <a:t>Baudouin</a:t>
            </a:r>
            <a:r>
              <a:rPr lang="en-US" sz="2000" dirty="0"/>
              <a:t> de Courtenay, Georg </a:t>
            </a:r>
            <a:r>
              <a:rPr lang="en-US" sz="2000" dirty="0" err="1"/>
              <a:t>Nesselman</a:t>
            </a:r>
            <a:r>
              <a:rPr lang="en-US" sz="2000" dirty="0"/>
              <a:t>, </a:t>
            </a:r>
            <a:r>
              <a:rPr lang="en-US" sz="2000" dirty="0" err="1"/>
              <a:t>Eduards</a:t>
            </a:r>
            <a:r>
              <a:rPr lang="en-US" sz="2000" dirty="0"/>
              <a:t> </a:t>
            </a:r>
            <a:r>
              <a:rPr lang="en-US" sz="2000" dirty="0" err="1"/>
              <a:t>Volters</a:t>
            </a:r>
            <a:r>
              <a:rPr lang="en-US" sz="2000" dirty="0"/>
              <a:t> i </a:t>
            </a:r>
            <a:r>
              <a:rPr lang="en-US" sz="2000" dirty="0" err="1"/>
              <a:t>inni</a:t>
            </a:r>
            <a:r>
              <a:rPr lang="en-US" sz="2000" dirty="0" smtClean="0"/>
              <a:t>.</a:t>
            </a:r>
            <a:r>
              <a:rPr lang="pl-PL" sz="2000" dirty="0" smtClean="0"/>
              <a:t> </a:t>
            </a:r>
            <a:endParaRPr lang="lt-LT" sz="2000" dirty="0" smtClean="0"/>
          </a:p>
          <a:p>
            <a:endParaRPr lang="pl-PL" sz="2000" dirty="0" smtClean="0"/>
          </a:p>
          <a:p>
            <a:r>
              <a:rPr lang="en-US" sz="2000" dirty="0" err="1" smtClean="0"/>
              <a:t>Towarzystwo</a:t>
            </a:r>
            <a:r>
              <a:rPr lang="en-US" sz="2000" dirty="0" smtClean="0"/>
              <a:t> </a:t>
            </a:r>
            <a:r>
              <a:rPr lang="en-US" sz="2000" dirty="0" err="1"/>
              <a:t>miało</a:t>
            </a:r>
            <a:r>
              <a:rPr lang="en-US" sz="2000" dirty="0"/>
              <a:t> </a:t>
            </a:r>
            <a:r>
              <a:rPr lang="en-US" sz="2000" dirty="0" err="1"/>
              <a:t>swój</a:t>
            </a:r>
            <a:r>
              <a:rPr lang="en-US" sz="2000" dirty="0"/>
              <a:t> organ </a:t>
            </a:r>
            <a:r>
              <a:rPr lang="en-US" sz="2000" dirty="0" err="1"/>
              <a:t>wydawniczy</a:t>
            </a:r>
            <a:r>
              <a:rPr lang="en-US" sz="2000" dirty="0"/>
              <a:t> - „</a:t>
            </a:r>
            <a:r>
              <a:rPr lang="en-US" sz="2000" dirty="0" err="1"/>
              <a:t>Mitteilungen</a:t>
            </a:r>
            <a:r>
              <a:rPr lang="en-US" sz="2000" dirty="0"/>
              <a:t> der </a:t>
            </a:r>
            <a:r>
              <a:rPr lang="en-US" sz="2000" dirty="0" err="1"/>
              <a:t>litauischen</a:t>
            </a:r>
            <a:r>
              <a:rPr lang="en-US" sz="2000" dirty="0"/>
              <a:t> </a:t>
            </a:r>
            <a:r>
              <a:rPr lang="en-US" sz="2000" dirty="0" err="1"/>
              <a:t>literarischen</a:t>
            </a:r>
            <a:r>
              <a:rPr lang="en-US" sz="2000" dirty="0"/>
              <a:t> </a:t>
            </a:r>
            <a:r>
              <a:rPr lang="en-US" sz="2000" dirty="0" err="1"/>
              <a:t>Gesellschaft</a:t>
            </a:r>
            <a:r>
              <a:rPr lang="en-US" sz="2000" dirty="0"/>
              <a:t>“ (</a:t>
            </a:r>
            <a:r>
              <a:rPr lang="en-US" sz="2000" dirty="0" smtClean="0"/>
              <a:t>1880–1912).</a:t>
            </a:r>
            <a:endParaRPr lang="lt-LT" sz="2000" dirty="0" smtClean="0"/>
          </a:p>
          <a:p>
            <a:endParaRPr lang="pl-PL" sz="2000" dirty="0" smtClean="0"/>
          </a:p>
          <a:p>
            <a:r>
              <a:rPr lang="pl-PL" sz="2000" dirty="0"/>
              <a:t>J</a:t>
            </a:r>
            <a:r>
              <a:rPr lang="pl-PL" sz="2000" dirty="0" smtClean="0"/>
              <a:t>ednoczyło </a:t>
            </a:r>
            <a:r>
              <a:rPr lang="pl-PL" sz="2000" dirty="0"/>
              <a:t>w swoim składzie bardzo liczne grono osób (ponad 200), na łamach pisma ukazały się znaczące opracowania. </a:t>
            </a:r>
            <a:endParaRPr lang="pl-PL" sz="2000" dirty="0" smtClean="0"/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pl-PL" sz="3600" b="1" dirty="0"/>
              <a:t>Litewskie Towarzystwo Literackie </a:t>
            </a:r>
            <a:br>
              <a:rPr lang="pl-PL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19256" cy="5073427"/>
          </a:xfrm>
        </p:spPr>
        <p:txBody>
          <a:bodyPr>
            <a:normAutofit fontScale="70000" lnSpcReduction="20000"/>
          </a:bodyPr>
          <a:lstStyle/>
          <a:p>
            <a:r>
              <a:rPr lang="pl-PL" dirty="0"/>
              <a:t>Jednym z tematów, poruszanych przez członków, był temat nazywany przez nich </a:t>
            </a:r>
            <a:r>
              <a:rPr lang="pl-PL" b="1" dirty="0"/>
              <a:t>„historyczno-statystyczny“ lub „etnologiczno-geograficzny</a:t>
            </a:r>
            <a:r>
              <a:rPr lang="pl-PL" dirty="0"/>
              <a:t>“. Dotyczył on gromadzenia i usystematyzowania danych o zasięgach używania języka litewskiego i „</a:t>
            </a:r>
            <a:r>
              <a:rPr lang="pl-PL" b="1" dirty="0"/>
              <a:t>rozpowszechnienia się plemienia litewskiego i łotewskiego</a:t>
            </a:r>
            <a:r>
              <a:rPr lang="pl-PL" dirty="0"/>
              <a:t>“. </a:t>
            </a:r>
            <a:endParaRPr lang="pl-PL" dirty="0" smtClean="0"/>
          </a:p>
          <a:p>
            <a:endParaRPr lang="pl-PL" dirty="0"/>
          </a:p>
          <a:p>
            <a:r>
              <a:rPr lang="pl-PL" b="1" dirty="0"/>
              <a:t>C. </a:t>
            </a:r>
            <a:r>
              <a:rPr lang="pl-PL" b="1" dirty="0" err="1"/>
              <a:t>Cappelera</a:t>
            </a:r>
            <a:r>
              <a:rPr lang="pl-PL" b="1" dirty="0"/>
              <a:t> „</a:t>
            </a:r>
            <a:r>
              <a:rPr lang="pl-PL" b="1" dirty="0" err="1"/>
              <a:t>Kaip</a:t>
            </a:r>
            <a:r>
              <a:rPr lang="pl-PL" b="1" dirty="0"/>
              <a:t> </a:t>
            </a:r>
            <a:r>
              <a:rPr lang="pl-PL" b="1" dirty="0" err="1"/>
              <a:t>senovės</a:t>
            </a:r>
            <a:r>
              <a:rPr lang="pl-PL" b="1" dirty="0"/>
              <a:t> </a:t>
            </a:r>
            <a:r>
              <a:rPr lang="pl-PL" b="1" dirty="0" err="1"/>
              <a:t>lietuvininkai</a:t>
            </a:r>
            <a:r>
              <a:rPr lang="pl-PL" b="1" dirty="0"/>
              <a:t> </a:t>
            </a:r>
            <a:r>
              <a:rPr lang="pl-PL" b="1" dirty="0" err="1"/>
              <a:t>gyveno</a:t>
            </a:r>
            <a:r>
              <a:rPr lang="pl-PL" dirty="0"/>
              <a:t>“, wydane w 1904 </a:t>
            </a:r>
            <a:r>
              <a:rPr lang="pl-PL" dirty="0" smtClean="0"/>
              <a:t>roku, napisane </a:t>
            </a:r>
            <a:r>
              <a:rPr lang="pl-PL" dirty="0"/>
              <a:t>po litewsku, wkrótce po ukazaniu się przetłumaczone </a:t>
            </a:r>
            <a:r>
              <a:rPr lang="pl-PL" b="1" dirty="0"/>
              <a:t>na szwedzki i </a:t>
            </a:r>
            <a:r>
              <a:rPr lang="pl-PL" b="1" dirty="0" smtClean="0"/>
              <a:t>niemiecki</a:t>
            </a:r>
            <a:r>
              <a:rPr lang="pl-PL" dirty="0" smtClean="0"/>
              <a:t>. Opracowanie </a:t>
            </a:r>
            <a:r>
              <a:rPr lang="pl-PL" dirty="0"/>
              <a:t>to jest zaopatrzone w </a:t>
            </a:r>
            <a:r>
              <a:rPr lang="pl-PL" b="1" dirty="0"/>
              <a:t>słowniczek językow</a:t>
            </a:r>
            <a:r>
              <a:rPr lang="pl-PL" dirty="0"/>
              <a:t>y. </a:t>
            </a:r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Z </a:t>
            </a:r>
            <a:r>
              <a:rPr lang="pl-PL" dirty="0"/>
              <a:t>opracowań folklorystycznych należy wymienić wydane i zredagowane przez </a:t>
            </a:r>
            <a:r>
              <a:rPr lang="pl-PL" b="1" dirty="0"/>
              <a:t>B. de </a:t>
            </a:r>
            <a:r>
              <a:rPr lang="pl-PL" b="1" dirty="0" err="1"/>
              <a:t>Courtenay</a:t>
            </a:r>
            <a:r>
              <a:rPr lang="pl-PL" b="1" dirty="0"/>
              <a:t> </a:t>
            </a:r>
            <a:r>
              <a:rPr lang="pl-PL" dirty="0"/>
              <a:t>pieśni weselne J. </a:t>
            </a:r>
            <a:r>
              <a:rPr lang="pl-PL" b="1" dirty="0"/>
              <a:t>Juszkiewicza „</a:t>
            </a:r>
            <a:r>
              <a:rPr lang="pl-PL" b="1" dirty="0" err="1"/>
              <a:t>Svotbinės</a:t>
            </a:r>
            <a:r>
              <a:rPr lang="pl-PL" b="1" dirty="0"/>
              <a:t> </a:t>
            </a:r>
            <a:r>
              <a:rPr lang="pl-PL" b="1" dirty="0" err="1"/>
              <a:t>rėdos</a:t>
            </a:r>
            <a:r>
              <a:rPr lang="pl-PL" b="1" dirty="0"/>
              <a:t> </a:t>
            </a:r>
            <a:r>
              <a:rPr lang="pl-PL" b="1" dirty="0" err="1"/>
              <a:t>veliuoniečių</a:t>
            </a:r>
            <a:r>
              <a:rPr lang="pl-PL" b="1" dirty="0"/>
              <a:t> </a:t>
            </a:r>
            <a:r>
              <a:rPr lang="pl-PL" b="1" dirty="0" err="1"/>
              <a:t>lietuvių</a:t>
            </a:r>
            <a:r>
              <a:rPr lang="pl-PL" dirty="0"/>
              <a:t>“ w tłumaczeniu na niemiecki [</a:t>
            </a:r>
            <a:r>
              <a:rPr lang="pl-PL" dirty="0" err="1"/>
              <a:t>Hochzetsbräuche</a:t>
            </a:r>
            <a:r>
              <a:rPr lang="pl-PL" dirty="0"/>
              <a:t> 1980] 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800" b="1" dirty="0" smtClean="0"/>
              <a:t>Działalność J. Karłowicza na Litwie</a:t>
            </a:r>
            <a:br>
              <a:rPr lang="pl-PL" sz="2800" b="1" dirty="0" smtClean="0"/>
            </a:br>
            <a:r>
              <a:rPr lang="pl-PL" sz="2800" b="1" dirty="0"/>
              <a:t>(1868, 1871, 1888-1899)</a:t>
            </a:r>
            <a:br>
              <a:rPr lang="lt-LT" sz="2800" b="1" dirty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19256" cy="5001419"/>
          </a:xfrm>
        </p:spPr>
        <p:txBody>
          <a:bodyPr>
            <a:normAutofit lnSpcReduction="10000"/>
          </a:bodyPr>
          <a:lstStyle/>
          <a:p>
            <a:r>
              <a:rPr lang="pl-PL" sz="2200" dirty="0"/>
              <a:t>Jan Karłowicz pobierał naukę na najlepszych uniwersytetach owego czasu, był dobrze zorientowany w nurtach badawczych, kształtujących się wówczas w Europie. </a:t>
            </a:r>
            <a:endParaRPr lang="pl-PL" sz="2200" dirty="0" smtClean="0"/>
          </a:p>
          <a:p>
            <a:endParaRPr lang="pl-PL" sz="2200" dirty="0" smtClean="0"/>
          </a:p>
          <a:p>
            <a:r>
              <a:rPr lang="pl-PL" sz="2200" dirty="0" smtClean="0"/>
              <a:t>Swoje </a:t>
            </a:r>
            <a:r>
              <a:rPr lang="pl-PL" sz="2200" dirty="0"/>
              <a:t>badania prowadził w nurcie </a:t>
            </a:r>
            <a:r>
              <a:rPr lang="pl-PL" sz="2200" dirty="0" err="1"/>
              <a:t>komparatywistyki</a:t>
            </a:r>
            <a:r>
              <a:rPr lang="pl-PL" sz="2200" dirty="0"/>
              <a:t>, szukał oparcia w teoretycznych założeniach </a:t>
            </a:r>
            <a:r>
              <a:rPr lang="pl-PL" sz="2200" dirty="0" err="1"/>
              <a:t>Maxa</a:t>
            </a:r>
            <a:r>
              <a:rPr lang="pl-PL" sz="2200" dirty="0"/>
              <a:t> Müllera i Alberta Kuhna, pisał o podstawach metodologicznych badań Andrew Langa, przedstawiciela angielskiej szkoły </a:t>
            </a:r>
            <a:r>
              <a:rPr lang="pl-PL" sz="2200" dirty="0" smtClean="0"/>
              <a:t>antropologiczno-ewolucyjnej.</a:t>
            </a:r>
            <a:endParaRPr lang="pl-PL" sz="2200" dirty="0" smtClean="0"/>
          </a:p>
          <a:p>
            <a:endParaRPr lang="pl-PL" sz="2200" dirty="0" smtClean="0"/>
          </a:p>
          <a:p>
            <a:r>
              <a:rPr lang="pl-PL" sz="2400" dirty="0" smtClean="0"/>
              <a:t>Jan </a:t>
            </a:r>
            <a:r>
              <a:rPr lang="lt-LT" sz="2400" dirty="0" err="1" smtClean="0"/>
              <a:t>Karłowicz</a:t>
            </a:r>
            <a:r>
              <a:rPr lang="pl-PL" sz="2400" dirty="0" smtClean="0"/>
              <a:t> „</a:t>
            </a:r>
            <a:r>
              <a:rPr lang="lt-LT" sz="2400" dirty="0" err="1" smtClean="0"/>
              <a:t>Najnowsze</a:t>
            </a:r>
            <a:r>
              <a:rPr lang="lt-LT" sz="2400" dirty="0" smtClean="0"/>
              <a:t> </a:t>
            </a:r>
            <a:r>
              <a:rPr lang="lt-LT" sz="2400" dirty="0" err="1"/>
              <a:t>kierunki</a:t>
            </a:r>
            <a:r>
              <a:rPr lang="lt-LT" sz="2400" dirty="0"/>
              <a:t> </a:t>
            </a:r>
            <a:r>
              <a:rPr lang="lt-LT" sz="2400" dirty="0" err="1"/>
              <a:t>badań</a:t>
            </a:r>
            <a:r>
              <a:rPr lang="lt-LT" sz="2400" dirty="0"/>
              <a:t> </a:t>
            </a:r>
            <a:r>
              <a:rPr lang="lt-LT" sz="2400" dirty="0" err="1"/>
              <a:t>mitologicznych</a:t>
            </a:r>
            <a:r>
              <a:rPr lang="lt-LT" sz="2400" dirty="0"/>
              <a:t>“, </a:t>
            </a:r>
            <a:r>
              <a:rPr lang="lt-LT" sz="2400" dirty="0" err="1"/>
              <a:t>umieszczone</a:t>
            </a:r>
            <a:r>
              <a:rPr lang="lt-LT" sz="2400" dirty="0"/>
              <a:t> w „</a:t>
            </a:r>
            <a:r>
              <a:rPr lang="lt-LT" sz="2400" dirty="0" err="1"/>
              <a:t>Wiśle</a:t>
            </a:r>
            <a:r>
              <a:rPr lang="lt-LT" sz="2400" dirty="0"/>
              <a:t>“ </a:t>
            </a:r>
            <a:r>
              <a:rPr lang="lt-LT" sz="2400" dirty="0" smtClean="0"/>
              <a:t>[1901</a:t>
            </a:r>
            <a:r>
              <a:rPr lang="lt-LT" sz="2400" dirty="0"/>
              <a:t>: 580-589; 667-682].</a:t>
            </a:r>
            <a:endParaRPr lang="en-US" sz="2400" dirty="0"/>
          </a:p>
          <a:p>
            <a:pPr marL="0" indent="0">
              <a:buNone/>
            </a:pPr>
            <a:endParaRPr lang="pl-PL" sz="2200" dirty="0" smtClean="0"/>
          </a:p>
          <a:p>
            <a:r>
              <a:rPr lang="pl-PL" sz="2200" dirty="0" smtClean="0"/>
              <a:t>Znane mu były założenia dopiero</a:t>
            </a:r>
            <a:r>
              <a:rPr lang="lt-LT" sz="2200" dirty="0" smtClean="0"/>
              <a:t> </a:t>
            </a:r>
            <a:r>
              <a:rPr lang="pl-PL" sz="2200" dirty="0" smtClean="0"/>
              <a:t>kształtującej się rosyjskiej szkoły mitologicznej (</a:t>
            </a:r>
            <a:r>
              <a:rPr lang="pl-PL" sz="2200" dirty="0" err="1" smtClean="0"/>
              <a:t>Buslajev</a:t>
            </a:r>
            <a:r>
              <a:rPr lang="pl-PL" sz="2200" dirty="0" smtClean="0"/>
              <a:t>, </a:t>
            </a:r>
            <a:r>
              <a:rPr lang="pl-PL" sz="2200" dirty="0" err="1" smtClean="0"/>
              <a:t>Afanasjev</a:t>
            </a:r>
            <a:r>
              <a:rPr lang="pl-PL" sz="2200" dirty="0" smtClean="0"/>
              <a:t>).</a:t>
            </a:r>
            <a:endParaRPr lang="pl-PL" sz="22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rgbClr val="FDEADA"/>
      </a:lt1>
      <a:dk2>
        <a:srgbClr val="1F497D"/>
      </a:dk2>
      <a:lt2>
        <a:srgbClr val="FEF2E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14784</Words>
  <Application>WPS Presentation</Application>
  <PresentationFormat>On-screen Show (4:3)</PresentationFormat>
  <Paragraphs>218</Paragraphs>
  <Slides>33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1" baseType="lpstr">
      <vt:lpstr>Arial</vt:lpstr>
      <vt:lpstr>SimSun</vt:lpstr>
      <vt:lpstr>Wingdings</vt:lpstr>
      <vt:lpstr>Calibri</vt:lpstr>
      <vt:lpstr>Microsoft YaHei</vt:lpstr>
      <vt:lpstr>Arial Unicode MS</vt:lpstr>
      <vt:lpstr>Garamond</vt:lpstr>
      <vt:lpstr>Office Theme</vt:lpstr>
      <vt:lpstr>Kristina Rutkovska Uniwersytet Wileński  Początki badań nad folklorem litewskim w XIX wieku: inspiracje, nurty badawcze, inicjatorzy</vt:lpstr>
      <vt:lpstr>PowerPoint 演示文稿</vt:lpstr>
      <vt:lpstr>Towarzystwa ludoznawcze działające na Litwie w II poł. XIX – na początku XX w.</vt:lpstr>
      <vt:lpstr> Rosyjskie Towarzystwo Geograficzne   (Русское географическое общество) (1845 -1938)  </vt:lpstr>
      <vt:lpstr>Wydawnictwa RTG</vt:lpstr>
      <vt:lpstr>Wydawnictwa RTG; autorzy</vt:lpstr>
      <vt:lpstr>Litewskie Towarzystwo Literackie  (Lituische literarische Gesellschaft) 1879 - 1923 </vt:lpstr>
      <vt:lpstr>Litewskie Towarzystwo Literackie  </vt:lpstr>
      <vt:lpstr>Działalność J. Karłowicza na Litwie (1868, 1871, 1888-1899) </vt:lpstr>
      <vt:lpstr>PowerPoint 演示文稿</vt:lpstr>
      <vt:lpstr>Poradnik dla zbierających rzeczy ludowe</vt:lpstr>
      <vt:lpstr>PowerPoint 演示文稿</vt:lpstr>
      <vt:lpstr>„Podania Żmujdzkie“ M. Dowojny-Sywestrowicza </vt:lpstr>
      <vt:lpstr>„Podania Żmujdzkie“ M. Dowojny-Sywestrowicza </vt:lpstr>
      <vt:lpstr> „Podania Żmujdzkie“  M. Dowojny-Sywestrowicza</vt:lpstr>
      <vt:lpstr>„Podania Żmujdzkie“ M. Dowojny-Sywestrowicza</vt:lpstr>
      <vt:lpstr>„Trzy piramidy” Jana Karłowicza</vt:lpstr>
      <vt:lpstr>PowerPoint 演示文稿</vt:lpstr>
      <vt:lpstr>PowerPoint 演示文稿</vt:lpstr>
      <vt:lpstr>PowerPoint 演示文稿</vt:lpstr>
      <vt:lpstr>Słowniki Karłowicza – wyrazem epoki </vt:lpstr>
      <vt:lpstr>„Słownik polskiej mitologii”</vt:lpstr>
      <vt:lpstr>PowerPoint 演示文稿</vt:lpstr>
      <vt:lpstr>BURZA</vt:lpstr>
      <vt:lpstr>Pierwszy słownik etnolingwistyczny?</vt:lpstr>
      <vt:lpstr> Litewskie Towarzystwo Naukowe   (Lietuvos mokslo draugija)  1907- 1940 </vt:lpstr>
      <vt:lpstr>Litewskie Towarzystwo Naukowe</vt:lpstr>
      <vt:lpstr>PowerPoint 演示文稿</vt:lpstr>
      <vt:lpstr>Litewskie Towarzystwo Naukowe</vt:lpstr>
      <vt:lpstr>Wnioski</vt:lpstr>
      <vt:lpstr>Wnioski (2)</vt:lpstr>
      <vt:lpstr>Wnioski (3)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Kristina Rutkovska Uniwersytet Wileński  Początki badań nad folklorem litewskim w XIX wieku: inspiracje, nurty badawcze, inicjatorzy</dc:title>
  <dc:creator>kristina</dc:creator>
  <cp:lastModifiedBy>krist</cp:lastModifiedBy>
  <cp:revision>42</cp:revision>
  <dcterms:created xsi:type="dcterms:W3CDTF">2018-11-09T19:48:00Z</dcterms:created>
  <dcterms:modified xsi:type="dcterms:W3CDTF">2026-01-04T16:40:47Z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E4F4EADA234C4C1DAD7C51244330F6F5_12</vt:lpwstr>
  </property>
  <property fmtid="{D5CDD505-2E9C-101B-9397-08002B2CF9AE}" pid="3" name="KSOProductBuildVer">
    <vt:lpwstr>1045-12.2.0.23155</vt:lpwstr>
  </property>
</Properties>
</file>