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5" autoAdjust="0"/>
    <p:restoredTop sz="94660"/>
  </p:normalViewPr>
  <p:slideViewPr>
    <p:cSldViewPr snapToGrid="0">
      <p:cViewPr varScale="1">
        <p:scale>
          <a:sx n="63" d="100"/>
          <a:sy n="63" d="100"/>
        </p:scale>
        <p:origin x="6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10"/>
          </p:nvPr>
        </p:nvSpPr>
        <p:spPr/>
        <p:txBody>
          <a:bodyPr/>
          <a:lstStyle/>
          <a:p>
            <a:fld id="{72345051-2045-45DA-935E-2E3CA1A69AD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fld>
            <a:endParaRPr lang="en-US"/>
          </a:p>
        </p:txBody>
      </p:sp>
      <p:sp>
        <p:nvSpPr>
          <p:cNvPr id="8" name="Rectangle 7" descr="Tag=AccentColor&#10;Flavor=Light&#10;Target=FillAndLine"/>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72345051-2045-45DA-935E-2E3CA1A69AD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D31F4-64FA-4BA0-9498-67783267A8C8}" type="slidenum">
              <a:rPr lang="en-US" smtClean="0"/>
            </a:fld>
            <a:endParaRPr lang="en-US"/>
          </a:p>
        </p:txBody>
      </p:sp>
      <p:sp>
        <p:nvSpPr>
          <p:cNvPr id="7" name="Rectangle 6" descr="Tag=AccentColor&#10;Flavor=Light&#10;Target=FillAndLine"/>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929384"/>
            <a:ext cx="5181600" cy="4251960"/>
          </a:xfrm>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6172200" y="1929384"/>
            <a:ext cx="5181600" cy="4251960"/>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72345051-2045-45DA-935E-2E3CA1A69ADC}"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fld>
            <a:endParaRPr lang="en-US"/>
          </a:p>
        </p:txBody>
      </p:sp>
      <p:sp>
        <p:nvSpPr>
          <p:cNvPr id="9" name="Rectangle 8" descr="Tag=AccentColor&#10;Flavor=Light&#10;Target=FillAndLine"/>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926080"/>
            <a:ext cx="5157787" cy="3264408"/>
          </a:xfrm>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5" name="Text Placeholder 4"/>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926080"/>
            <a:ext cx="5183188" cy="326440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72345051-2045-45DA-935E-2E3CA1A69ADC}"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CD31F4-64FA-4BA0-9498-67783267A8C8}" type="slidenum">
              <a:rPr lang="en-US" smtClean="0"/>
            </a:fld>
            <a:endParaRPr lang="en-US"/>
          </a:p>
        </p:txBody>
      </p:sp>
      <p:sp>
        <p:nvSpPr>
          <p:cNvPr id="11" name="Rectangle 10" descr="Tag=AccentColor&#10;Flavor=Light&#10;Target=FillAndLine"/>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345051-2045-45DA-935E-2E3CA1A69ADC}"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CD31F4-64FA-4BA0-9498-67783267A8C8}" type="slidenum">
              <a:rPr lang="en-US" smtClean="0"/>
            </a:fld>
            <a:endParaRPr lang="en-US"/>
          </a:p>
        </p:txBody>
      </p:sp>
      <p:sp>
        <p:nvSpPr>
          <p:cNvPr id="6" name="Rectangle 6" descr="Tag=AccentColor&#10;Flavor=Light&#10;Target=FillAndLine"/>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45051-2045-45DA-935E-2E3CA1A69ADC}"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CD31F4-64FA-4BA0-9498-67783267A8C8}"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endParaRPr lang="en-US" dirty="0"/>
          </a:p>
        </p:txBody>
      </p:sp>
      <p:sp>
        <p:nvSpPr>
          <p:cNvPr id="5" name="Date Placeholder 4"/>
          <p:cNvSpPr>
            <a:spLocks noGrp="1"/>
          </p:cNvSpPr>
          <p:nvPr>
            <p:ph type="dt" sz="half" idx="10"/>
          </p:nvPr>
        </p:nvSpPr>
        <p:spPr/>
        <p:txBody>
          <a:bodyPr/>
          <a:lstStyle/>
          <a:p>
            <a:fld id="{72345051-2045-45DA-935E-2E3CA1A69ADC}"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fld>
            <a:endParaRPr lang="en-US"/>
          </a:p>
        </p:txBody>
      </p:sp>
      <p:sp>
        <p:nvSpPr>
          <p:cNvPr id="8" name="Rectangle 6" descr="Tag=AccentColor&#10;Flavor=Light&#10;Target=FillAndLine"/>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a:p>
        </p:txBody>
      </p:sp>
      <p:sp>
        <p:nvSpPr>
          <p:cNvPr id="4" name="Text Placeholder 3"/>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endParaRPr lang="en-US" dirty="0"/>
          </a:p>
        </p:txBody>
      </p:sp>
      <p:sp>
        <p:nvSpPr>
          <p:cNvPr id="5" name="Date Placeholder 4"/>
          <p:cNvSpPr>
            <a:spLocks noGrp="1"/>
          </p:cNvSpPr>
          <p:nvPr>
            <p:ph type="dt" sz="half" idx="10"/>
          </p:nvPr>
        </p:nvSpPr>
        <p:spPr/>
        <p:txBody>
          <a:bodyPr/>
          <a:lstStyle/>
          <a:p>
            <a:fld id="{72345051-2045-45DA-935E-2E3CA1A69ADC}"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D31F4-64FA-4BA0-9498-67783267A8C8}" type="slidenum">
              <a:rPr lang="en-US" smtClean="0"/>
            </a:fld>
            <a:endParaRPr lang="en-US"/>
          </a:p>
        </p:txBody>
      </p:sp>
      <p:sp>
        <p:nvSpPr>
          <p:cNvPr id="8" name="Rectangle 6" descr="Tag=AccentColor&#10;Flavor=Light&#10;Target=FillAndLine"/>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p:cNvSpPr>
            <a:spLocks noGrp="1" noRot="1" noChangeAspect="1" noMove="1" noResize="1" noEditPoints="1" noAdjustHandles="1" noChangeArrowheads="1" noChangeShapeType="1" noTextEdit="1"/>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1">
            <a:alphaModFix amt="50000"/>
          </a:blip>
          <a:srcRect t="15073" r="-1" b="-1"/>
          <a:stretch>
            <a:fillRect/>
          </a:stretch>
        </p:blipFill>
        <p:spPr>
          <a:xfrm>
            <a:off x="20" y="10"/>
            <a:ext cx="12188931" cy="6857990"/>
          </a:xfrm>
          <a:prstGeom prst="rect">
            <a:avLst/>
          </a:prstGeom>
        </p:spPr>
      </p:pic>
      <p:sp>
        <p:nvSpPr>
          <p:cNvPr id="2" name="Title 1"/>
          <p:cNvSpPr>
            <a:spLocks noGrp="1"/>
          </p:cNvSpPr>
          <p:nvPr>
            <p:ph type="ctrTitle"/>
          </p:nvPr>
        </p:nvSpPr>
        <p:spPr>
          <a:xfrm>
            <a:off x="1527048" y="1124712"/>
            <a:ext cx="9144000" cy="3063240"/>
          </a:xfrm>
        </p:spPr>
        <p:txBody>
          <a:bodyPr>
            <a:normAutofit/>
          </a:bodyPr>
          <a:lstStyle/>
          <a:p>
            <a:pPr algn="ctr"/>
            <a:r>
              <a:rPr lang="lt-LT" altLang="pl-PL" sz="4000" dirty="0"/>
              <a:t>P</a:t>
            </a:r>
            <a:r>
              <a:rPr lang="pl-PL" sz="4000" dirty="0"/>
              <a:t>aństw</a:t>
            </a:r>
            <a:r>
              <a:rPr lang="lt-LT" altLang="pl-PL" sz="4000" dirty="0"/>
              <a:t>o</a:t>
            </a:r>
            <a:r>
              <a:rPr lang="pl-PL" sz="4000" dirty="0"/>
              <a:t> na pograniczu</a:t>
            </a:r>
            <a:endParaRPr lang="pl-PL" sz="4000" dirty="0"/>
          </a:p>
        </p:txBody>
      </p:sp>
      <p:sp>
        <p:nvSpPr>
          <p:cNvPr id="3" name="Subtitle 2"/>
          <p:cNvSpPr>
            <a:spLocks noGrp="1"/>
          </p:cNvSpPr>
          <p:nvPr>
            <p:ph type="subTitle" idx="1"/>
          </p:nvPr>
        </p:nvSpPr>
        <p:spPr>
          <a:xfrm>
            <a:off x="1527048" y="4599432"/>
            <a:ext cx="9144000" cy="1227520"/>
          </a:xfrm>
        </p:spPr>
        <p:txBody>
          <a:bodyPr>
            <a:normAutofit/>
          </a:bodyPr>
          <a:lstStyle/>
          <a:p>
            <a:pPr algn="ctr"/>
            <a:endParaRPr lang="en-US" sz="3200" dirty="0"/>
          </a:p>
        </p:txBody>
      </p:sp>
      <p:sp>
        <p:nvSpPr>
          <p:cNvPr id="11" name="Rectangle 6"/>
          <p:cNvSpPr>
            <a:spLocks noGrp="1" noRot="1" noChangeAspect="1" noMove="1" noResize="1" noEditPoints="1" noAdjustHandles="1" noChangeArrowheads="1" noChangeShapeType="1" noTextEdit="1"/>
          </p:cNvSpPr>
          <p:nvPr/>
        </p:nvSpPr>
        <p:spPr>
          <a:xfrm flipV="1">
            <a:off x="838200" y="720953"/>
            <a:ext cx="10515600" cy="5416094"/>
          </a:xfrm>
          <a:custGeom>
            <a:avLst/>
            <a:gdLst>
              <a:gd name="connsiteX0" fmla="*/ 0 w 10515600"/>
              <a:gd name="connsiteY0" fmla="*/ 0 h 5416094"/>
              <a:gd name="connsiteX1" fmla="*/ 552069 w 10515600"/>
              <a:gd name="connsiteY1" fmla="*/ 0 h 5416094"/>
              <a:gd name="connsiteX2" fmla="*/ 893826 w 10515600"/>
              <a:gd name="connsiteY2" fmla="*/ 0 h 5416094"/>
              <a:gd name="connsiteX3" fmla="*/ 1761363 w 10515600"/>
              <a:gd name="connsiteY3" fmla="*/ 0 h 5416094"/>
              <a:gd name="connsiteX4" fmla="*/ 2313432 w 10515600"/>
              <a:gd name="connsiteY4" fmla="*/ 0 h 5416094"/>
              <a:gd name="connsiteX5" fmla="*/ 2865501 w 10515600"/>
              <a:gd name="connsiteY5" fmla="*/ 0 h 5416094"/>
              <a:gd name="connsiteX6" fmla="*/ 3733038 w 10515600"/>
              <a:gd name="connsiteY6" fmla="*/ 0 h 5416094"/>
              <a:gd name="connsiteX7" fmla="*/ 4179951 w 10515600"/>
              <a:gd name="connsiteY7" fmla="*/ 0 h 5416094"/>
              <a:gd name="connsiteX8" fmla="*/ 5047488 w 10515600"/>
              <a:gd name="connsiteY8" fmla="*/ 0 h 5416094"/>
              <a:gd name="connsiteX9" fmla="*/ 5915025 w 10515600"/>
              <a:gd name="connsiteY9" fmla="*/ 0 h 5416094"/>
              <a:gd name="connsiteX10" fmla="*/ 6572250 w 10515600"/>
              <a:gd name="connsiteY10" fmla="*/ 0 h 5416094"/>
              <a:gd name="connsiteX11" fmla="*/ 7439787 w 10515600"/>
              <a:gd name="connsiteY11" fmla="*/ 0 h 5416094"/>
              <a:gd name="connsiteX12" fmla="*/ 7991856 w 10515600"/>
              <a:gd name="connsiteY12" fmla="*/ 0 h 5416094"/>
              <a:gd name="connsiteX13" fmla="*/ 8543925 w 10515600"/>
              <a:gd name="connsiteY13" fmla="*/ 0 h 5416094"/>
              <a:gd name="connsiteX14" fmla="*/ 9306306 w 10515600"/>
              <a:gd name="connsiteY14" fmla="*/ 0 h 5416094"/>
              <a:gd name="connsiteX15" fmla="*/ 9858375 w 10515600"/>
              <a:gd name="connsiteY15" fmla="*/ 0 h 5416094"/>
              <a:gd name="connsiteX16" fmla="*/ 10515600 w 10515600"/>
              <a:gd name="connsiteY16" fmla="*/ 0 h 5416094"/>
              <a:gd name="connsiteX17" fmla="*/ 10515600 w 10515600"/>
              <a:gd name="connsiteY17" fmla="*/ 785334 h 5416094"/>
              <a:gd name="connsiteX18" fmla="*/ 10515600 w 10515600"/>
              <a:gd name="connsiteY18" fmla="*/ 1516506 h 5416094"/>
              <a:gd name="connsiteX19" fmla="*/ 10515600 w 10515600"/>
              <a:gd name="connsiteY19" fmla="*/ 2247679 h 5416094"/>
              <a:gd name="connsiteX20" fmla="*/ 10515600 w 10515600"/>
              <a:gd name="connsiteY20" fmla="*/ 2762208 h 5416094"/>
              <a:gd name="connsiteX21" fmla="*/ 10515600 w 10515600"/>
              <a:gd name="connsiteY21" fmla="*/ 3330898 h 5416094"/>
              <a:gd name="connsiteX22" fmla="*/ 10515600 w 10515600"/>
              <a:gd name="connsiteY22" fmla="*/ 4062071 h 5416094"/>
              <a:gd name="connsiteX23" fmla="*/ 10515600 w 10515600"/>
              <a:gd name="connsiteY23" fmla="*/ 4684921 h 5416094"/>
              <a:gd name="connsiteX24" fmla="*/ 10515600 w 10515600"/>
              <a:gd name="connsiteY24" fmla="*/ 5416094 h 5416094"/>
              <a:gd name="connsiteX25" fmla="*/ 9753219 w 10515600"/>
              <a:gd name="connsiteY25" fmla="*/ 5416094 h 5416094"/>
              <a:gd name="connsiteX26" fmla="*/ 9411462 w 10515600"/>
              <a:gd name="connsiteY26" fmla="*/ 5416094 h 5416094"/>
              <a:gd name="connsiteX27" fmla="*/ 8754237 w 10515600"/>
              <a:gd name="connsiteY27" fmla="*/ 5416094 h 5416094"/>
              <a:gd name="connsiteX28" fmla="*/ 8307324 w 10515600"/>
              <a:gd name="connsiteY28" fmla="*/ 5416094 h 5416094"/>
              <a:gd name="connsiteX29" fmla="*/ 7544943 w 10515600"/>
              <a:gd name="connsiteY29" fmla="*/ 5416094 h 5416094"/>
              <a:gd name="connsiteX30" fmla="*/ 7098030 w 10515600"/>
              <a:gd name="connsiteY30" fmla="*/ 5416094 h 5416094"/>
              <a:gd name="connsiteX31" fmla="*/ 6335649 w 10515600"/>
              <a:gd name="connsiteY31" fmla="*/ 5416094 h 5416094"/>
              <a:gd name="connsiteX32" fmla="*/ 5993892 w 10515600"/>
              <a:gd name="connsiteY32" fmla="*/ 5416094 h 5416094"/>
              <a:gd name="connsiteX33" fmla="*/ 5231511 w 10515600"/>
              <a:gd name="connsiteY33" fmla="*/ 5416094 h 5416094"/>
              <a:gd name="connsiteX34" fmla="*/ 4784598 w 10515600"/>
              <a:gd name="connsiteY34" fmla="*/ 5416094 h 5416094"/>
              <a:gd name="connsiteX35" fmla="*/ 4442841 w 10515600"/>
              <a:gd name="connsiteY35" fmla="*/ 5416094 h 5416094"/>
              <a:gd name="connsiteX36" fmla="*/ 3995928 w 10515600"/>
              <a:gd name="connsiteY36" fmla="*/ 5416094 h 5416094"/>
              <a:gd name="connsiteX37" fmla="*/ 3233547 w 10515600"/>
              <a:gd name="connsiteY37" fmla="*/ 5416094 h 5416094"/>
              <a:gd name="connsiteX38" fmla="*/ 2786634 w 10515600"/>
              <a:gd name="connsiteY38" fmla="*/ 5416094 h 5416094"/>
              <a:gd name="connsiteX39" fmla="*/ 2444877 w 10515600"/>
              <a:gd name="connsiteY39" fmla="*/ 5416094 h 5416094"/>
              <a:gd name="connsiteX40" fmla="*/ 1997964 w 10515600"/>
              <a:gd name="connsiteY40" fmla="*/ 5416094 h 5416094"/>
              <a:gd name="connsiteX41" fmla="*/ 1445895 w 10515600"/>
              <a:gd name="connsiteY41" fmla="*/ 5416094 h 5416094"/>
              <a:gd name="connsiteX42" fmla="*/ 788670 w 10515600"/>
              <a:gd name="connsiteY42" fmla="*/ 5416094 h 5416094"/>
              <a:gd name="connsiteX43" fmla="*/ 0 w 10515600"/>
              <a:gd name="connsiteY43" fmla="*/ 5416094 h 5416094"/>
              <a:gd name="connsiteX44" fmla="*/ 0 w 10515600"/>
              <a:gd name="connsiteY44" fmla="*/ 4630760 h 5416094"/>
              <a:gd name="connsiteX45" fmla="*/ 0 w 10515600"/>
              <a:gd name="connsiteY45" fmla="*/ 3953749 h 5416094"/>
              <a:gd name="connsiteX46" fmla="*/ 0 w 10515600"/>
              <a:gd name="connsiteY46" fmla="*/ 3276737 h 5416094"/>
              <a:gd name="connsiteX47" fmla="*/ 0 w 10515600"/>
              <a:gd name="connsiteY47" fmla="*/ 2599725 h 5416094"/>
              <a:gd name="connsiteX48" fmla="*/ 0 w 10515600"/>
              <a:gd name="connsiteY48" fmla="*/ 1922713 h 5416094"/>
              <a:gd name="connsiteX49" fmla="*/ 0 w 10515600"/>
              <a:gd name="connsiteY49" fmla="*/ 1299863 h 5416094"/>
              <a:gd name="connsiteX50" fmla="*/ 0 w 10515600"/>
              <a:gd name="connsiteY5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5715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6"/>
          <p:cNvSpPr>
            <a:spLocks noGrp="1" noRot="1" noChangeAspect="1" noMove="1" noResize="1" noEditPoints="1" noAdjustHandles="1" noChangeArrowheads="1" noChangeShapeType="1" noTextEdit="1"/>
          </p:cNvSpPr>
          <p:nvPr/>
        </p:nvSpPr>
        <p:spPr>
          <a:xfrm>
            <a:off x="3974206" y="44194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Rosja</a:t>
            </a:r>
            <a:endParaRPr lang="en-US" dirty="0"/>
          </a:p>
        </p:txBody>
      </p:sp>
      <p:sp>
        <p:nvSpPr>
          <p:cNvPr id="3" name="Content Placeholder 2"/>
          <p:cNvSpPr>
            <a:spLocks noGrp="1"/>
          </p:cNvSpPr>
          <p:nvPr>
            <p:ph idx="1"/>
          </p:nvPr>
        </p:nvSpPr>
        <p:spPr/>
        <p:txBody>
          <a:bodyPr/>
          <a:lstStyle/>
          <a:p>
            <a:pPr marL="0" lvl="0" indent="0" algn="just">
              <a:lnSpc>
                <a:spcPct val="115000"/>
              </a:lnSpc>
              <a:buNone/>
            </a:pPr>
            <a:r>
              <a:rPr lang="pl-PL" sz="1800" dirty="0">
                <a:effectLst/>
                <a:latin typeface="Palemonas" panose="02030603060206020803"/>
                <a:ea typeface="Calibri" panose="020F0502020204030204" pitchFamily="34" charset="0"/>
                <a:cs typeface="Times New Roman" panose="02020603050405020304" pitchFamily="18" charset="0"/>
              </a:rPr>
              <a:t>Ja przyszła tutaj, zrazu </a:t>
            </a:r>
            <a:r>
              <a:rPr lang="pl-PL" sz="1800" b="1" dirty="0">
                <a:effectLst/>
                <a:latin typeface="Palemonas" panose="02030603060206020803"/>
                <a:ea typeface="Calibri" panose="020F0502020204030204" pitchFamily="34" charset="0"/>
                <a:cs typeface="Times New Roman" panose="02020603050405020304" pitchFamily="18" charset="0"/>
              </a:rPr>
              <a:t>kołchoz zrobił się</a:t>
            </a:r>
            <a:r>
              <a:rPr lang="pl-PL" sz="1800" dirty="0">
                <a:effectLst/>
                <a:latin typeface="Palemonas" panose="02030603060206020803"/>
                <a:ea typeface="Calibri" panose="020F0502020204030204" pitchFamily="34" charset="0"/>
                <a:cs typeface="Times New Roman" panose="02020603050405020304" pitchFamily="18" charset="0"/>
              </a:rPr>
              <a:t> i pracowali w kołchozie. Miała dwóch dzieci, syna i córki, hodowali, ciężko było, trzebyło jich uczyć, trzebyło do miasta jich oddać, a </a:t>
            </a:r>
            <a:r>
              <a:rPr lang="pl-PL" sz="1800" b="1" dirty="0">
                <a:effectLst/>
                <a:latin typeface="Palemonas" panose="02030603060206020803"/>
                <a:ea typeface="Calibri" panose="020F0502020204030204" pitchFamily="34" charset="0"/>
                <a:cs typeface="Times New Roman" panose="02020603050405020304" pitchFamily="18" charset="0"/>
              </a:rPr>
              <a:t>w kołchozie nic nie płacili</a:t>
            </a:r>
            <a:r>
              <a:rPr lang="pl-PL" sz="1800" dirty="0">
                <a:effectLst/>
                <a:latin typeface="Palemonas" panose="02030603060206020803"/>
                <a:ea typeface="Calibri" panose="020F0502020204030204" pitchFamily="34" charset="0"/>
                <a:cs typeface="Times New Roman" panose="02020603050405020304" pitchFamily="18" charset="0"/>
              </a:rPr>
              <a:t>. Nu takim trudnym czasem i dzieci trzebyło uczyć. Nu i jakości dawali rada, ten dom zaczeli budować. W takim starankim żyli jak przyszli. Zaczeli budować i dzieci uczyli sia. Nu i potym troszku </a:t>
            </a:r>
            <a:r>
              <a:rPr lang="pl-PL" sz="1800" b="1" dirty="0">
                <a:effectLst/>
                <a:latin typeface="Palemonas" panose="02030603060206020803"/>
                <a:ea typeface="Calibri" panose="020F0502020204030204" pitchFamily="34" charset="0"/>
                <a:cs typeface="Times New Roman" panose="02020603050405020304" pitchFamily="18" charset="0"/>
              </a:rPr>
              <a:t>było już lżej, jakości i płacić nam trocha zaczeli</a:t>
            </a:r>
            <a:r>
              <a:rPr lang="pl-PL" sz="1800" dirty="0">
                <a:effectLst/>
                <a:latin typeface="Palemonas" panose="02030603060206020803"/>
                <a:ea typeface="Calibri" panose="020F0502020204030204" pitchFamily="34" charset="0"/>
                <a:cs typeface="Times New Roman" panose="02020603050405020304" pitchFamily="18" charset="0"/>
              </a:rPr>
              <a:t>. Potem i dobrze już było, i żywioły pozwalali już trzymać. I żywioły zdawali, i kopiejka już mieli.(Irena i Józef Mikulewicze)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pl-PL" sz="1800" dirty="0">
                <a:effectLst/>
                <a:latin typeface="Palemonas" panose="02030603060206020803"/>
                <a:ea typeface="Calibri" panose="020F0502020204030204" pitchFamily="34" charset="0"/>
                <a:cs typeface="Times New Roman" panose="02020603050405020304" pitchFamily="18" charset="0"/>
              </a:rPr>
              <a:t>Jeździł ksiondz po koleńdzie. Ksiondz od Bożego Narodzenia do Zapust, znaczy to do wielkiego postu kolendował, potym jak już teraz po wojnie, to i w rozmajitym czasie w niektórych parafiach kolendował ksiondz, dlatego że przez dużo lat </a:t>
            </a:r>
            <a:r>
              <a:rPr lang="pl-PL" sz="1800" b="1" dirty="0">
                <a:effectLst/>
                <a:latin typeface="Palemonas" panose="02030603060206020803"/>
                <a:ea typeface="Calibri" panose="020F0502020204030204" pitchFamily="34" charset="0"/>
                <a:cs typeface="Times New Roman" panose="02020603050405020304" pitchFamily="18" charset="0"/>
              </a:rPr>
              <a:t>nie </a:t>
            </a:r>
            <a:r>
              <a:rPr lang="pl-PL" sz="1800" dirty="0">
                <a:effectLst/>
                <a:latin typeface="Palemonas" panose="02030603060206020803"/>
                <a:ea typeface="Calibri" panose="020F0502020204030204" pitchFamily="34" charset="0"/>
                <a:cs typeface="Times New Roman" panose="02020603050405020304" pitchFamily="18" charset="0"/>
              </a:rPr>
              <a:t>kolendował w ogóle</a:t>
            </a:r>
            <a:r>
              <a:rPr lang="pl-PL" sz="1800" b="1" dirty="0">
                <a:effectLst/>
                <a:latin typeface="Palemonas" panose="02030603060206020803"/>
                <a:ea typeface="Calibri" panose="020F0502020204030204" pitchFamily="34" charset="0"/>
                <a:cs typeface="Times New Roman" panose="02020603050405020304" pitchFamily="18" charset="0"/>
              </a:rPr>
              <a:t> w czasie sowieckim</a:t>
            </a:r>
            <a:r>
              <a:rPr lang="pl-PL" sz="1800" dirty="0">
                <a:effectLst/>
                <a:latin typeface="Palemonas" panose="02030603060206020803"/>
                <a:ea typeface="Calibri" panose="020F0502020204030204" pitchFamily="34" charset="0"/>
                <a:cs typeface="Times New Roman" panose="02020603050405020304" pitchFamily="18" charset="0"/>
              </a:rPr>
              <a:t>. [Ejszyszki, IG28]</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Litwa</a:t>
            </a:r>
            <a:endParaRPr lang="en-US" dirty="0"/>
          </a:p>
        </p:txBody>
      </p:sp>
      <p:sp>
        <p:nvSpPr>
          <p:cNvPr id="3" name="Content Placeholder 2"/>
          <p:cNvSpPr>
            <a:spLocks noGrp="1"/>
          </p:cNvSpPr>
          <p:nvPr>
            <p:ph idx="1"/>
          </p:nvPr>
        </p:nvSpPr>
        <p:spPr/>
        <p:txBody>
          <a:bodyPr>
            <a:normAutofit/>
          </a:bodyPr>
          <a:lstStyle/>
          <a:p>
            <a:pPr algn="just">
              <a:lnSpc>
                <a:spcPct val="115000"/>
              </a:lnSpc>
            </a:pPr>
            <a:r>
              <a:rPr lang="pl-PL" sz="1800" dirty="0">
                <a:effectLst/>
                <a:latin typeface="Palemonas" panose="02030603060206020803"/>
                <a:ea typeface="Calibri" panose="020F0502020204030204" pitchFamily="34" charset="0"/>
                <a:cs typeface="Times New Roman" panose="02020603050405020304" pitchFamily="18" charset="0"/>
              </a:rPr>
              <a:t>(Czy tutaj mieszkają Polacy?)</a:t>
            </a:r>
            <a:r>
              <a:rPr lang="pl-PL" sz="1800" b="1" dirty="0">
                <a:effectLst/>
                <a:latin typeface="Palemonas" panose="02030603060206020803"/>
                <a:ea typeface="Calibri" panose="020F0502020204030204" pitchFamily="34" charset="0"/>
                <a:cs typeface="Times New Roman" panose="02020603050405020304" pitchFamily="18" charset="0"/>
              </a:rPr>
              <a:t> </a:t>
            </a:r>
            <a:r>
              <a:rPr lang="pl-PL" sz="1800" dirty="0">
                <a:effectLst/>
                <a:latin typeface="Palemonas" panose="02030603060206020803"/>
                <a:ea typeface="Calibri" panose="020F0502020204030204" pitchFamily="34" charset="0"/>
                <a:cs typeface="Times New Roman" panose="02020603050405020304" pitchFamily="18" charset="0"/>
              </a:rPr>
              <a:t>W Czeranach tyko same Polacy. Tutaj nie ma ni jednego Litwina. I od dawna  nie było. W ogóle i w Magunach tych nie było, już teraz najechawszy jest tam już kilka. A tak i  kiedyś nie było. Tu naokoło tu była wszeńdzie, ja mówiła tym dziewczynkam, my tylko </a:t>
            </a:r>
            <a:r>
              <a:rPr lang="pl-PL" sz="1800" b="1" dirty="0">
                <a:effectLst/>
                <a:latin typeface="Palemonas" panose="02030603060206020803"/>
                <a:ea typeface="Calibri" panose="020F0502020204030204" pitchFamily="34" charset="0"/>
                <a:cs typeface="Times New Roman" panose="02020603050405020304" pitchFamily="18" charset="0"/>
              </a:rPr>
              <a:t>wiedzieli, że jest Litwa, ale litewskiego jenzyka</a:t>
            </a:r>
            <a:r>
              <a:rPr lang="pl-PL" sz="1800" dirty="0">
                <a:effectLst/>
                <a:latin typeface="Palemonas" panose="02030603060206020803"/>
                <a:ea typeface="Calibri" panose="020F0502020204030204" pitchFamily="34" charset="0"/>
                <a:cs typeface="Times New Roman" panose="02020603050405020304" pitchFamily="18" charset="0"/>
              </a:rPr>
              <a:t> nikt nie słyszał. [HM35, Czerany]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pl-PL" sz="1800" dirty="0">
                <a:effectLst/>
                <a:latin typeface="Palemonas" panose="02030603060206020803"/>
                <a:ea typeface="Calibri" panose="020F0502020204030204" pitchFamily="34" charset="0"/>
                <a:cs typeface="Times New Roman" panose="02020603050405020304" pitchFamily="18" charset="0"/>
              </a:rPr>
              <a:t>A ludzie najedli się wrzostu, potym już bruczka hodowali, bruczka jedli. Do chleba ta bruczka i z tym wrzostam, pamiętam taki chleb był. Ludzi nażyli sia. A miastowe jaka biedna, szli i szli, to kupić i zanieść do Wilna, albo aż do świętej rzeki chodzili. Ja nie wiem, gdzie </a:t>
            </a:r>
            <a:r>
              <a:rPr lang="pl-PL" sz="1800" b="1" dirty="0">
                <a:effectLst/>
                <a:latin typeface="Palemonas" panose="02030603060206020803"/>
                <a:ea typeface="Calibri" panose="020F0502020204030204" pitchFamily="34" charset="0"/>
                <a:cs typeface="Times New Roman" panose="02020603050405020304" pitchFamily="18" charset="0"/>
              </a:rPr>
              <a:t>ta święta rzeka, gdzieś na Litwie. </a:t>
            </a:r>
            <a:r>
              <a:rPr lang="en-US" sz="1800" dirty="0">
                <a:effectLst/>
                <a:latin typeface="Palemonas" panose="02030603060206020803"/>
                <a:ea typeface="Calibri" panose="020F0502020204030204" pitchFamily="34" charset="0"/>
                <a:cs typeface="Times New Roman" panose="02020603050405020304" pitchFamily="18" charset="0"/>
              </a:rPr>
              <a:t>[PJ12, </a:t>
            </a:r>
            <a:r>
              <a:rPr lang="en-US" sz="1800" dirty="0" err="1">
                <a:effectLst/>
                <a:latin typeface="Palemonas" panose="02030603060206020803"/>
                <a:ea typeface="Calibri" panose="020F0502020204030204" pitchFamily="34" charset="0"/>
                <a:cs typeface="Times New Roman" panose="02020603050405020304" pitchFamily="18" charset="0"/>
              </a:rPr>
              <a:t>Maguny</a:t>
            </a:r>
            <a:r>
              <a:rPr lang="en-US" sz="1800" dirty="0">
                <a:effectLst/>
                <a:latin typeface="Palemonas" panose="02030603060206020803"/>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pl-PL" sz="1800" dirty="0">
                <a:effectLst/>
                <a:latin typeface="Palemonas" panose="02030603060206020803"/>
                <a:ea typeface="Calibri" panose="020F0502020204030204" pitchFamily="34" charset="0"/>
                <a:cs typeface="Times New Roman" panose="02020603050405020304" pitchFamily="18" charset="0"/>
              </a:rPr>
              <a:t>Poprzednio, to </a:t>
            </a:r>
            <a:r>
              <a:rPr lang="pl-PL" sz="1800" b="1" dirty="0">
                <a:effectLst/>
                <a:latin typeface="Palemonas" panose="02030603060206020803"/>
                <a:ea typeface="Calibri" panose="020F0502020204030204" pitchFamily="34" charset="0"/>
                <a:cs typeface="Times New Roman" panose="02020603050405020304" pitchFamily="18" charset="0"/>
              </a:rPr>
              <a:t>przy Niemcach Litwa była odżyła</a:t>
            </a:r>
            <a:r>
              <a:rPr lang="pl-PL" sz="1800" dirty="0">
                <a:effectLst/>
                <a:latin typeface="Palemonas" panose="02030603060206020803"/>
                <a:ea typeface="Calibri" panose="020F0502020204030204" pitchFamily="34" charset="0"/>
                <a:cs typeface="Times New Roman" panose="02020603050405020304" pitchFamily="18" charset="0"/>
              </a:rPr>
              <a:t>, piniondze byli wypuściwszy, uczyli  szkołach dzieci, w szkole elementarzy byli, jeszcze byli śmietonowskie te, wojsko, u nas w Wilnie na mostach stało. Rostem duże, dwa metry po dwadzieścia centymetry, wybrane takie osobiście, na Zielonym moście, który drzewniany był most ten. To można wyliczyć w jakim to roku było, jak zaszli tutaj Niemcy. (CzN, Niemenczyn)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Litwa</a:t>
            </a:r>
            <a:endParaRPr lang="en-US" dirty="0"/>
          </a:p>
        </p:txBody>
      </p:sp>
      <p:sp>
        <p:nvSpPr>
          <p:cNvPr id="3" name="Content Placeholder 2"/>
          <p:cNvSpPr>
            <a:spLocks noGrp="1"/>
          </p:cNvSpPr>
          <p:nvPr>
            <p:ph idx="1"/>
          </p:nvPr>
        </p:nvSpPr>
        <p:spPr/>
        <p:txBody>
          <a:bodyPr/>
          <a:lstStyle/>
          <a:p>
            <a:pPr algn="just">
              <a:lnSpc>
                <a:spcPct val="115000"/>
              </a:lnSpc>
            </a:pPr>
            <a:r>
              <a:rPr lang="pl-PL" sz="1800" dirty="0">
                <a:effectLst/>
                <a:latin typeface="Palemonas" panose="02030603060206020803"/>
                <a:ea typeface="Calibri" panose="020F0502020204030204" pitchFamily="34" charset="0"/>
                <a:cs typeface="Times New Roman" panose="02020603050405020304" pitchFamily="18" charset="0"/>
              </a:rPr>
              <a:t>Jak </a:t>
            </a:r>
            <a:r>
              <a:rPr lang="pl-PL" sz="1800" b="1" dirty="0">
                <a:effectLst/>
                <a:latin typeface="Palemonas" panose="02030603060206020803"/>
                <a:ea typeface="Calibri" panose="020F0502020204030204" pitchFamily="34" charset="0"/>
                <a:cs typeface="Times New Roman" panose="02020603050405020304" pitchFamily="18" charset="0"/>
              </a:rPr>
              <a:t>Litwa tu zaszła, w 90-ym roku</a:t>
            </a:r>
            <a:r>
              <a:rPr lang="pl-PL" sz="1800" dirty="0">
                <a:effectLst/>
                <a:latin typeface="Palemonas" panose="02030603060206020803"/>
                <a:ea typeface="Calibri" panose="020F0502020204030204" pitchFamily="34" charset="0"/>
                <a:cs typeface="Times New Roman" panose="02020603050405020304" pitchFamily="18" charset="0"/>
              </a:rPr>
              <a:t>, </a:t>
            </a:r>
            <a:r>
              <a:rPr lang="pl-PL" sz="1800" b="1" dirty="0">
                <a:effectLst/>
                <a:latin typeface="Palemonas" panose="02030603060206020803"/>
                <a:ea typeface="Calibri" panose="020F0502020204030204" pitchFamily="34" charset="0"/>
                <a:cs typeface="Times New Roman" panose="02020603050405020304" pitchFamily="18" charset="0"/>
              </a:rPr>
              <a:t>odkryli kościoł </a:t>
            </a:r>
            <a:r>
              <a:rPr lang="pl-PL" sz="1800" dirty="0">
                <a:effectLst/>
                <a:latin typeface="Palemonas" panose="02030603060206020803"/>
                <a:ea typeface="Calibri" panose="020F0502020204030204" pitchFamily="34" charset="0"/>
                <a:cs typeface="Times New Roman" panose="02020603050405020304" pitchFamily="18" charset="0"/>
              </a:rPr>
              <a:t>ten, teraz i znowu odstrojili jego. Bo już byli  z tego kościoła zrobiwszy taki malarski uczebny punkt jakby. [Korkożyszki, IS38]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15000"/>
              </a:lnSpc>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pl-PL" sz="1800" dirty="0">
                <a:effectLst/>
                <a:latin typeface="Palemonas" panose="02030603060206020803"/>
                <a:ea typeface="Calibri" panose="020F0502020204030204" pitchFamily="34" charset="0"/>
                <a:cs typeface="Times New Roman" panose="02020603050405020304" pitchFamily="18" charset="0"/>
              </a:rPr>
              <a:t>Jak zrobiła sie ta </a:t>
            </a:r>
            <a:r>
              <a:rPr lang="pl-PL" sz="1800" b="1" dirty="0">
                <a:effectLst/>
                <a:latin typeface="Palemonas" panose="02030603060206020803"/>
                <a:ea typeface="Calibri" panose="020F0502020204030204" pitchFamily="34" charset="0"/>
                <a:cs typeface="Times New Roman" panose="02020603050405020304" pitchFamily="18" charset="0"/>
              </a:rPr>
              <a:t>Litwa już swobodna</a:t>
            </a:r>
            <a:r>
              <a:rPr lang="pl-PL" sz="1800" dirty="0">
                <a:effectLst/>
                <a:latin typeface="Palemonas" panose="02030603060206020803"/>
                <a:ea typeface="Calibri" panose="020F0502020204030204" pitchFamily="34" charset="0"/>
                <a:cs typeface="Times New Roman" panose="02020603050405020304" pitchFamily="18" charset="0"/>
              </a:rPr>
              <a:t>, ludzi poprzelenkali sie, powyrzekali sie swoich języków  i przeszli na litewski język. To dzieci teraz te menczo sie, nic tu z tego nie wychodzi. Ja mówia, czemu wy takie głupie ludzi, swego języka wyrzekacie sie. […]Tak to bardzo prendko i nacjonalność ta swoja stracisz i dzieci beńdzie na takim języku, a matka z ojcem na takim i co to za rodzina. </a:t>
            </a:r>
            <a:r>
              <a:rPr lang="en-US" sz="1800" dirty="0">
                <a:effectLst/>
                <a:latin typeface="Palemonas" panose="02030603060206020803"/>
                <a:ea typeface="Calibri" panose="020F0502020204030204" pitchFamily="34" charset="0"/>
                <a:cs typeface="Times New Roman" panose="02020603050405020304" pitchFamily="18" charset="0"/>
              </a:rPr>
              <a:t>[</a:t>
            </a:r>
            <a:r>
              <a:rPr lang="en-US" sz="1800" dirty="0" err="1">
                <a:effectLst/>
                <a:latin typeface="Palemonas" panose="02030603060206020803"/>
                <a:ea typeface="Calibri" panose="020F0502020204030204" pitchFamily="34" charset="0"/>
                <a:cs typeface="Times New Roman" panose="02020603050405020304" pitchFamily="18" charset="0"/>
              </a:rPr>
              <a:t>Korkożyszki</a:t>
            </a:r>
            <a:r>
              <a:rPr lang="en-US" sz="1800" dirty="0">
                <a:effectLst/>
                <a:latin typeface="Palemonas" panose="02030603060206020803"/>
                <a:ea typeface="Calibri" panose="020F0502020204030204" pitchFamily="34" charset="0"/>
                <a:cs typeface="Times New Roman" panose="02020603050405020304" pitchFamily="18" charset="0"/>
              </a:rPr>
              <a:t>, IS38]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Pomieszanie?</a:t>
            </a:r>
            <a:endParaRPr lang="en-US" dirty="0"/>
          </a:p>
        </p:txBody>
      </p:sp>
      <p:sp>
        <p:nvSpPr>
          <p:cNvPr id="3" name="Content Placeholder 2"/>
          <p:cNvSpPr>
            <a:spLocks noGrp="1"/>
          </p:cNvSpPr>
          <p:nvPr>
            <p:ph idx="1"/>
          </p:nvPr>
        </p:nvSpPr>
        <p:spPr/>
        <p:txBody>
          <a:bodyPr>
            <a:normAutofit fontScale="85000" lnSpcReduction="20000"/>
          </a:bodyPr>
          <a:lstStyle/>
          <a:p>
            <a:pPr marL="0" indent="0" algn="just">
              <a:lnSpc>
                <a:spcPct val="115000"/>
              </a:lnSpc>
              <a:buNone/>
            </a:pPr>
            <a:r>
              <a:rPr lang="pl-PL" sz="1800" dirty="0">
                <a:effectLst/>
                <a:latin typeface="Palemonas" panose="02030603060206020803"/>
                <a:ea typeface="Calibri" panose="020F0502020204030204" pitchFamily="34" charset="0"/>
                <a:cs typeface="Times New Roman" panose="02020603050405020304" pitchFamily="18" charset="0"/>
              </a:rPr>
              <a:t>[…] I </a:t>
            </a:r>
            <a:r>
              <a:rPr lang="pl-PL" sz="1800" b="1" dirty="0">
                <a:effectLst/>
                <a:latin typeface="Palemonas" panose="02030603060206020803"/>
                <a:ea typeface="Calibri" panose="020F0502020204030204" pitchFamily="34" charset="0"/>
                <a:cs typeface="Times New Roman" panose="02020603050405020304" pitchFamily="18" charset="0"/>
              </a:rPr>
              <a:t>Litwa, i Polska była, i Rosja, i znów Litwa</a:t>
            </a:r>
            <a:r>
              <a:rPr lang="pl-PL" sz="1800" dirty="0">
                <a:effectLst/>
                <a:latin typeface="Palemonas" panose="02030603060206020803"/>
                <a:ea typeface="Calibri" panose="020F0502020204030204" pitchFamily="34" charset="0"/>
                <a:cs typeface="Times New Roman" panose="02020603050405020304" pitchFamily="18" charset="0"/>
              </a:rPr>
              <a:t>. &lt;Nu ale jak tam dziadek mówił, przy Litwinach czy przy Polakach tam lepiej żyć?&gt; Przy wszystkich dobrze. &lt;Przy wszystkich dobrze?&gt; Tam dobrze, dzie nas nie ma, to najlepiej </a:t>
            </a:r>
            <a:r>
              <a:rPr lang="lt-LT" sz="1800" dirty="0">
                <a:effectLst/>
                <a:latin typeface="Palemonas" panose="02030603060206020803"/>
                <a:ea typeface="Calibri" panose="020F0502020204030204" pitchFamily="34" charset="0"/>
                <a:cs typeface="Times New Roman" panose="02020603050405020304" pitchFamily="18" charset="0"/>
              </a:rPr>
              <a:t>[FB41, Pugajnie] </a:t>
            </a:r>
            <a:r>
              <a:rPr lang="pl-PL" sz="1800" dirty="0">
                <a:effectLst/>
                <a:latin typeface="Palemonas" panose="02030603060206020803"/>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1800" dirty="0">
                <a:effectLst/>
                <a:latin typeface="Palemonas" panose="02030603060206020803"/>
                <a:ea typeface="Calibri" panose="020F0502020204030204" pitchFamily="34" charset="0"/>
                <a:cs typeface="Times New Roman" panose="02020603050405020304" pitchFamily="18" charset="0"/>
              </a:rPr>
              <a:t>Nu to była Polska. Już to do granicy białoruskiej, a p</a:t>
            </a:r>
            <a:r>
              <a:rPr lang="en-US" sz="1800" dirty="0">
                <a:effectLst/>
                <a:latin typeface="Palemonas" panose="02030603060206020803"/>
                <a:ea typeface="Calibri" panose="020F0502020204030204" pitchFamily="34" charset="0"/>
                <a:cs typeface="Times New Roman" panose="02020603050405020304" pitchFamily="18" charset="0"/>
              </a:rPr>
              <a:t>ό</a:t>
            </a:r>
            <a:r>
              <a:rPr lang="pl-PL" sz="1800" dirty="0">
                <a:effectLst/>
                <a:latin typeface="Palemonas" panose="02030603060206020803"/>
                <a:ea typeface="Calibri" panose="020F0502020204030204" pitchFamily="34" charset="0"/>
                <a:cs typeface="Times New Roman" panose="02020603050405020304" pitchFamily="18" charset="0"/>
              </a:rPr>
              <a:t>źniej i pomieszało sie, </a:t>
            </a:r>
            <a:r>
              <a:rPr lang="pl-PL" sz="1800" b="1" dirty="0">
                <a:effectLst/>
                <a:latin typeface="Palemonas" panose="02030603060206020803"/>
                <a:ea typeface="Calibri" panose="020F0502020204030204" pitchFamily="34" charset="0"/>
                <a:cs typeface="Times New Roman" panose="02020603050405020304" pitchFamily="18" charset="0"/>
              </a:rPr>
              <a:t>Polacy wyjechali do Białorusi, prawdziwej Białorusi. Białorusy przyjechali do Polskiej, kt</a:t>
            </a:r>
            <a:r>
              <a:rPr lang="en-US" sz="1800" b="1" dirty="0">
                <a:effectLst/>
                <a:latin typeface="Palemonas" panose="02030603060206020803"/>
                <a:ea typeface="Calibri" panose="020F0502020204030204" pitchFamily="34" charset="0"/>
                <a:cs typeface="Times New Roman" panose="02020603050405020304" pitchFamily="18" charset="0"/>
              </a:rPr>
              <a:t>ό</a:t>
            </a:r>
            <a:r>
              <a:rPr lang="pl-PL" sz="1800" b="1" dirty="0">
                <a:effectLst/>
                <a:latin typeface="Palemonas" panose="02030603060206020803"/>
                <a:ea typeface="Calibri" panose="020F0502020204030204" pitchFamily="34" charset="0"/>
                <a:cs typeface="Times New Roman" panose="02020603050405020304" pitchFamily="18" charset="0"/>
              </a:rPr>
              <a:t>ra teraz już nie jest Polsko, a Białorusio.</a:t>
            </a:r>
            <a:r>
              <a:rPr lang="pl-PL" sz="1800" dirty="0">
                <a:effectLst/>
                <a:latin typeface="Palemonas" panose="02030603060206020803"/>
                <a:ea typeface="Calibri" panose="020F0502020204030204" pitchFamily="34" charset="0"/>
                <a:cs typeface="Times New Roman" panose="02020603050405020304" pitchFamily="18" charset="0"/>
              </a:rPr>
              <a:t> (</a:t>
            </a:r>
            <a:r>
              <a:rPr lang="pl-PL" sz="1800" i="1" dirty="0">
                <a:effectLst/>
                <a:latin typeface="Palemonas" panose="02030603060206020803"/>
                <a:ea typeface="Calibri" panose="020F0502020204030204" pitchFamily="34" charset="0"/>
                <a:cs typeface="Times New Roman" panose="02020603050405020304" pitchFamily="18" charset="0"/>
              </a:rPr>
              <a:t>A Litwini skąd oni?)</a:t>
            </a:r>
            <a:r>
              <a:rPr lang="pl-PL" sz="1800" b="1" dirty="0">
                <a:effectLst/>
                <a:latin typeface="Palemonas" panose="02030603060206020803"/>
                <a:ea typeface="Calibri" panose="020F0502020204030204" pitchFamily="34" charset="0"/>
                <a:cs typeface="Times New Roman" panose="02020603050405020304" pitchFamily="18" charset="0"/>
              </a:rPr>
              <a:t>A Litwini mieli swoje państwo</a:t>
            </a:r>
            <a:r>
              <a:rPr lang="pl-PL" sz="1800" dirty="0">
                <a:effectLst/>
                <a:latin typeface="Palemonas" panose="02030603060206020803"/>
                <a:ea typeface="Calibri" panose="020F0502020204030204" pitchFamily="34" charset="0"/>
                <a:cs typeface="Times New Roman" panose="02020603050405020304" pitchFamily="18" charset="0"/>
              </a:rPr>
              <a:t> i też porozjeżdżali sie, pełno ich wszędzie, i tutej, i w Ameryce, i wszędzie. [IM24, Bujwidze]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1800" dirty="0">
                <a:effectLst/>
                <a:latin typeface="Palemonas" panose="02030603060206020803"/>
                <a:ea typeface="Calibri" panose="020F0502020204030204" pitchFamily="34" charset="0"/>
                <a:cs typeface="Times New Roman" panose="02020603050405020304" pitchFamily="18" charset="0"/>
              </a:rPr>
              <a:t> To ja </a:t>
            </a:r>
            <a:r>
              <a:rPr lang="pl-PL" sz="1800" b="1" dirty="0">
                <a:effectLst/>
                <a:latin typeface="Palemonas" panose="02030603060206020803"/>
                <a:ea typeface="Calibri" panose="020F0502020204030204" pitchFamily="34" charset="0"/>
                <a:cs typeface="Times New Roman" panose="02020603050405020304" pitchFamily="18" charset="0"/>
              </a:rPr>
              <a:t>w czasie Polski</a:t>
            </a:r>
            <a:r>
              <a:rPr lang="pl-PL" sz="1800" dirty="0">
                <a:effectLst/>
                <a:latin typeface="Palemonas" panose="02030603060206020803"/>
                <a:ea typeface="Calibri" panose="020F0502020204030204" pitchFamily="34" charset="0"/>
                <a:cs typeface="Times New Roman" panose="02020603050405020304" pitchFamily="18" charset="0"/>
              </a:rPr>
              <a:t> i nie kończyłem, powszechna tylko szkoła, chciałem do gimnazjum iść, wojna wybuchła w trzydziestym dziewiontym roku i to wszystko zamknęło. Trzydziestego dziewiontego roku jak zaczęło się, to zrazu </a:t>
            </a:r>
            <a:r>
              <a:rPr lang="pl-PL" sz="1800" b="1" dirty="0">
                <a:effectLst/>
                <a:latin typeface="Palemonas" panose="02030603060206020803"/>
                <a:ea typeface="Calibri" panose="020F0502020204030204" pitchFamily="34" charset="0"/>
                <a:cs typeface="Times New Roman" panose="02020603050405020304" pitchFamily="18" charset="0"/>
              </a:rPr>
              <a:t>zaszli sowieci</a:t>
            </a:r>
            <a:r>
              <a:rPr lang="pl-PL" sz="1800" dirty="0">
                <a:effectLst/>
                <a:latin typeface="Palemonas" panose="02030603060206020803"/>
                <a:ea typeface="Calibri" panose="020F0502020204030204" pitchFamily="34" charset="0"/>
                <a:cs typeface="Times New Roman" panose="02020603050405020304" pitchFamily="18" charset="0"/>
              </a:rPr>
              <a:t>. To ich spotkali pienknie, to już przyjacieli naszy. To wtedy wywozili tych pami`eszczykow wszystkich, szlachta ta, wszystko oni wywieźli, nu i oni tutaj </a:t>
            </a:r>
            <a:r>
              <a:rPr lang="pl-PL" sz="1800" b="1" dirty="0">
                <a:effectLst/>
                <a:latin typeface="Palemonas" panose="02030603060206020803"/>
                <a:ea typeface="Calibri" panose="020F0502020204030204" pitchFamily="34" charset="0"/>
                <a:cs typeface="Times New Roman" panose="02020603050405020304" pitchFamily="18" charset="0"/>
              </a:rPr>
              <a:t>przyszli, razem też</a:t>
            </a:r>
            <a:r>
              <a:rPr lang="pl-PL" sz="1800" dirty="0">
                <a:effectLst/>
                <a:latin typeface="Palemonas" panose="02030603060206020803"/>
                <a:ea typeface="Calibri" panose="020F0502020204030204" pitchFamily="34" charset="0"/>
                <a:cs typeface="Times New Roman" panose="02020603050405020304" pitchFamily="18" charset="0"/>
              </a:rPr>
              <a:t> </a:t>
            </a:r>
            <a:r>
              <a:rPr lang="pl-PL" sz="1800" b="1" dirty="0">
                <a:effectLst/>
                <a:latin typeface="Palemonas" panose="02030603060206020803"/>
                <a:ea typeface="Calibri" panose="020F0502020204030204" pitchFamily="34" charset="0"/>
                <a:cs typeface="Times New Roman" panose="02020603050405020304" pitchFamily="18" charset="0"/>
              </a:rPr>
              <a:t>Litwiny</a:t>
            </a:r>
            <a:r>
              <a:rPr lang="pl-PL" sz="1800" dirty="0">
                <a:effectLst/>
                <a:latin typeface="Palemonas" panose="02030603060206020803"/>
                <a:ea typeface="Calibri" panose="020F0502020204030204" pitchFamily="34" charset="0"/>
                <a:cs typeface="Times New Roman" panose="02020603050405020304" pitchFamily="18" charset="0"/>
              </a:rPr>
              <a:t>  byli, potym </a:t>
            </a:r>
            <a:r>
              <a:rPr lang="pl-PL" sz="1800" b="1" dirty="0">
                <a:effectLst/>
                <a:latin typeface="Palemonas" panose="02030603060206020803"/>
                <a:ea typeface="Calibri" panose="020F0502020204030204" pitchFamily="34" charset="0"/>
                <a:cs typeface="Times New Roman" panose="02020603050405020304" pitchFamily="18" charset="0"/>
              </a:rPr>
              <a:t>Niemiec </a:t>
            </a:r>
            <a:r>
              <a:rPr lang="pl-PL" sz="1800" dirty="0">
                <a:effectLst/>
                <a:latin typeface="Palemonas" panose="02030603060206020803"/>
                <a:ea typeface="Calibri" panose="020F0502020204030204" pitchFamily="34" charset="0"/>
                <a:cs typeface="Times New Roman" panose="02020603050405020304" pitchFamily="18" charset="0"/>
              </a:rPr>
              <a:t>jak wypowiedział wojna, </a:t>
            </a:r>
            <a:r>
              <a:rPr lang="pl-PL" sz="1800" b="1" dirty="0">
                <a:effectLst/>
                <a:latin typeface="Palemonas" panose="02030603060206020803"/>
                <a:ea typeface="Calibri" panose="020F0502020204030204" pitchFamily="34" charset="0"/>
                <a:cs typeface="Times New Roman" panose="02020603050405020304" pitchFamily="18" charset="0"/>
              </a:rPr>
              <a:t>popeńdził ruskich</a:t>
            </a:r>
            <a:r>
              <a:rPr lang="pl-PL" sz="1800" dirty="0">
                <a:effectLst/>
                <a:latin typeface="Palemonas" panose="02030603060206020803"/>
                <a:ea typeface="Calibri" panose="020F0502020204030204" pitchFamily="34" charset="0"/>
                <a:cs typeface="Times New Roman" panose="02020603050405020304" pitchFamily="18" charset="0"/>
              </a:rPr>
              <a:t> tutaj stond i pusz`ed Niemiec tam do Rosieji dalej i </a:t>
            </a:r>
            <a:r>
              <a:rPr lang="pl-PL" sz="1800" b="1" dirty="0">
                <a:effectLst/>
                <a:latin typeface="Palemonas" panose="02030603060206020803"/>
                <a:ea typeface="Calibri" panose="020F0502020204030204" pitchFamily="34" charset="0"/>
                <a:cs typeface="Times New Roman" panose="02020603050405020304" pitchFamily="18" charset="0"/>
              </a:rPr>
              <a:t>druga właść stała się</a:t>
            </a:r>
            <a:r>
              <a:rPr lang="pl-PL" sz="1800" dirty="0">
                <a:effectLst/>
                <a:latin typeface="Palemonas" panose="02030603060206020803"/>
                <a:ea typeface="Calibri" panose="020F0502020204030204" pitchFamily="34" charset="0"/>
                <a:cs typeface="Times New Roman" panose="02020603050405020304" pitchFamily="18" charset="0"/>
              </a:rPr>
              <a:t>. Teraz stała się litewska, tutaj </a:t>
            </a:r>
            <a:r>
              <a:rPr lang="pl-PL" sz="1800" b="1" dirty="0">
                <a:effectLst/>
                <a:latin typeface="Palemonas" panose="02030603060206020803"/>
                <a:ea typeface="Calibri" panose="020F0502020204030204" pitchFamily="34" charset="0"/>
                <a:cs typeface="Times New Roman" panose="02020603050405020304" pitchFamily="18" charset="0"/>
              </a:rPr>
              <a:t>dali niby taka jak</a:t>
            </a:r>
            <a:r>
              <a:rPr lang="pl-PL" sz="1800" dirty="0">
                <a:effectLst/>
                <a:latin typeface="Palemonas" panose="02030603060206020803"/>
                <a:ea typeface="Calibri" panose="020F0502020204030204" pitchFamily="34" charset="0"/>
                <a:cs typeface="Times New Roman" panose="02020603050405020304" pitchFamily="18" charset="0"/>
              </a:rPr>
              <a:t> </a:t>
            </a:r>
            <a:r>
              <a:rPr lang="pl-PL" sz="1800" b="1" dirty="0">
                <a:effectLst/>
                <a:latin typeface="Palemonas" panose="02030603060206020803"/>
                <a:ea typeface="Calibri" panose="020F0502020204030204" pitchFamily="34" charset="0"/>
                <a:cs typeface="Times New Roman" panose="02020603050405020304" pitchFamily="18" charset="0"/>
              </a:rPr>
              <a:t>Respublika Litewska</a:t>
            </a:r>
            <a:r>
              <a:rPr lang="pl-PL" sz="1800" dirty="0">
                <a:effectLst/>
                <a:latin typeface="Palemonas" panose="02030603060206020803"/>
                <a:ea typeface="Calibri" panose="020F0502020204030204" pitchFamily="34" charset="0"/>
                <a:cs typeface="Times New Roman" panose="02020603050405020304" pitchFamily="18" charset="0"/>
              </a:rPr>
              <a:t>, Niemcy. (Czeslaw Nowicki)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1800" dirty="0">
                <a:effectLst/>
                <a:latin typeface="Palemonas" panose="02030603060206020803"/>
                <a:ea typeface="Calibri" panose="020F0502020204030204" pitchFamily="34" charset="0"/>
                <a:cs typeface="Times New Roman" panose="02020603050405020304" pitchFamily="18" charset="0"/>
              </a:rPr>
              <a:t> Te Kozakiszki to Litwa też była?&gt; Litwa, ale było tak, wo tutaj ten </a:t>
            </a:r>
            <a:r>
              <a:rPr lang="pl-PL" sz="1800" b="1" dirty="0">
                <a:effectLst/>
                <a:latin typeface="Palemonas" panose="02030603060206020803"/>
                <a:ea typeface="Calibri" panose="020F0502020204030204" pitchFamily="34" charset="0"/>
                <a:cs typeface="Times New Roman" panose="02020603050405020304" pitchFamily="18" charset="0"/>
              </a:rPr>
              <a:t>brzeg wo</a:t>
            </a:r>
            <a:r>
              <a:rPr lang="pl-PL" sz="1800" dirty="0">
                <a:effectLst/>
                <a:latin typeface="Palemonas" panose="02030603060206020803"/>
                <a:ea typeface="Calibri" panose="020F0502020204030204" pitchFamily="34" charset="0"/>
                <a:cs typeface="Times New Roman" panose="02020603050405020304" pitchFamily="18" charset="0"/>
              </a:rPr>
              <a:t>, Zaborze, wszędzie było, rozumie, </a:t>
            </a:r>
            <a:r>
              <a:rPr lang="pl-PL" sz="1800" b="1" dirty="0">
                <a:effectLst/>
                <a:latin typeface="Palemonas" panose="02030603060206020803"/>
                <a:ea typeface="Calibri" panose="020F0502020204030204" pitchFamily="34" charset="0"/>
                <a:cs typeface="Times New Roman" panose="02020603050405020304" pitchFamily="18" charset="0"/>
              </a:rPr>
              <a:t>Polaki, a tam</a:t>
            </a:r>
            <a:r>
              <a:rPr lang="pl-PL" sz="1800" dirty="0">
                <a:effectLst/>
                <a:latin typeface="Palemonas" panose="02030603060206020803"/>
                <a:ea typeface="Calibri" panose="020F0502020204030204" pitchFamily="34" charset="0"/>
                <a:cs typeface="Times New Roman" panose="02020603050405020304" pitchFamily="18" charset="0"/>
              </a:rPr>
              <a:t> Kaugany, i </a:t>
            </a:r>
            <a:r>
              <a:rPr lang="pl-PL" sz="1800" b="1" dirty="0">
                <a:effectLst/>
                <a:latin typeface="Palemonas" panose="02030603060206020803"/>
                <a:ea typeface="Calibri" panose="020F0502020204030204" pitchFamily="34" charset="0"/>
                <a:cs typeface="Times New Roman" panose="02020603050405020304" pitchFamily="18" charset="0"/>
              </a:rPr>
              <a:t>Litwiny</a:t>
            </a:r>
            <a:r>
              <a:rPr lang="pl-PL" sz="1800" dirty="0">
                <a:effectLst/>
                <a:latin typeface="Palemonas" panose="02030603060206020803"/>
                <a:ea typeface="Calibri" panose="020F0502020204030204" pitchFamily="34" charset="0"/>
                <a:cs typeface="Times New Roman" panose="02020603050405020304" pitchFamily="18" charset="0"/>
              </a:rPr>
              <a:t>. </a:t>
            </a:r>
            <a:r>
              <a:rPr lang="pl-PL" sz="1800" dirty="0">
                <a:solidFill>
                  <a:srgbClr val="000000"/>
                </a:solidFill>
                <a:effectLst/>
                <a:latin typeface="Palemonas" panose="02030603060206020803"/>
                <a:ea typeface="Calibri" panose="020F0502020204030204" pitchFamily="34" charset="0"/>
                <a:cs typeface="Times New Roman" panose="02020603050405020304" pitchFamily="18" charset="0"/>
              </a:rPr>
              <a:t>[Kargieliszki, JM32]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pl-PL" sz="1800" dirty="0">
                <a:effectLst/>
                <a:latin typeface="Palemonas" panose="02030603060206020803"/>
                <a:ea typeface="Calibri" panose="020F0502020204030204" pitchFamily="34" charset="0"/>
                <a:cs typeface="Times New Roman" panose="02020603050405020304" pitchFamily="18" charset="0"/>
              </a:rPr>
              <a:t> To tutaj jak Wilia idzie,</a:t>
            </a:r>
            <a:r>
              <a:rPr lang="pl-PL" sz="1800" b="1" dirty="0">
                <a:effectLst/>
                <a:latin typeface="Palemonas" panose="02030603060206020803"/>
                <a:ea typeface="Calibri" panose="020F0502020204030204" pitchFamily="34" charset="0"/>
                <a:cs typeface="Times New Roman" panose="02020603050405020304" pitchFamily="18" charset="0"/>
              </a:rPr>
              <a:t> to za Wilią była Polska, u nas była Litwa.</a:t>
            </a:r>
            <a:r>
              <a:rPr lang="pl-PL" sz="1800" dirty="0">
                <a:effectLst/>
                <a:latin typeface="Palemonas" panose="02030603060206020803"/>
                <a:ea typeface="Calibri" panose="020F0502020204030204" pitchFamily="34" charset="0"/>
                <a:cs typeface="Times New Roman" panose="02020603050405020304" pitchFamily="18" charset="0"/>
              </a:rPr>
              <a:t> &lt;To już przy samej Polsce żyli?&gt;. Jedno słowo, tut naukoło idzi Wilia i tutaj Litwa i tak jak w worku. </a:t>
            </a:r>
            <a:r>
              <a:rPr lang="pl-PL" sz="1800" dirty="0">
                <a:solidFill>
                  <a:srgbClr val="000000"/>
                </a:solidFill>
                <a:effectLst/>
                <a:latin typeface="Palemonas" panose="02030603060206020803"/>
                <a:ea typeface="Calibri" panose="020F0502020204030204" pitchFamily="34" charset="0"/>
                <a:cs typeface="Times New Roman" panose="02020603050405020304" pitchFamily="18" charset="0"/>
              </a:rPr>
              <a:t>[Kargieliszki, JM32]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just">
              <a:lnSpc>
                <a:spcPct val="115000"/>
              </a:lnSpc>
            </a:pPr>
            <a:r>
              <a:rPr lang="pl-PL" sz="1800" dirty="0">
                <a:effectLst/>
                <a:latin typeface="Palemonas" panose="02030603060206020803"/>
                <a:ea typeface="Calibri" panose="020F0502020204030204" pitchFamily="34" charset="0"/>
                <a:cs typeface="Times New Roman" panose="02020603050405020304" pitchFamily="18" charset="0"/>
              </a:rPr>
              <a:t>A w Giadunach, </a:t>
            </a:r>
            <a:r>
              <a:rPr lang="pl-PL" sz="1800" b="1" dirty="0">
                <a:effectLst/>
                <a:latin typeface="Palemonas" panose="02030603060206020803"/>
                <a:ea typeface="Calibri" panose="020F0502020204030204" pitchFamily="34" charset="0"/>
                <a:cs typeface="Times New Roman" panose="02020603050405020304" pitchFamily="18" charset="0"/>
              </a:rPr>
              <a:t>tam za lasem, to już Litwa liczyła się</a:t>
            </a:r>
            <a:r>
              <a:rPr lang="pl-PL" sz="1800" dirty="0">
                <a:effectLst/>
                <a:latin typeface="Palemonas" panose="02030603060206020803"/>
                <a:ea typeface="Calibri" panose="020F0502020204030204" pitchFamily="34" charset="0"/>
                <a:cs typeface="Times New Roman" panose="02020603050405020304" pitchFamily="18" charset="0"/>
              </a:rPr>
              <a:t>, a jeszcze nie było granicy wtedy. I była tam polska szkoła, nauczycielka polska i dzieci, syn. [GG30, wieś Żyżmy (Žižmai)]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15000"/>
              </a:lnSpc>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pl-PL" sz="1800" dirty="0">
                <a:effectLst/>
                <a:latin typeface="Palemonas" panose="02030603060206020803"/>
                <a:ea typeface="Calibri" panose="020F0502020204030204" pitchFamily="34" charset="0"/>
                <a:cs typeface="Times New Roman" panose="02020603050405020304" pitchFamily="18" charset="0"/>
              </a:rPr>
              <a:t>Jak już </a:t>
            </a:r>
            <a:r>
              <a:rPr lang="pl-PL" sz="1800" b="1" dirty="0">
                <a:effectLst/>
                <a:latin typeface="Palemonas" panose="02030603060206020803"/>
                <a:ea typeface="Calibri" panose="020F0502020204030204" pitchFamily="34" charset="0"/>
                <a:cs typeface="Times New Roman" panose="02020603050405020304" pitchFamily="18" charset="0"/>
              </a:rPr>
              <a:t>za mostam w tamtej stronia</a:t>
            </a:r>
            <a:r>
              <a:rPr lang="pl-PL" sz="1800" dirty="0">
                <a:effectLst/>
                <a:latin typeface="Palemonas" panose="02030603060206020803"/>
                <a:ea typeface="Calibri" panose="020F0502020204030204" pitchFamily="34" charset="0"/>
                <a:cs typeface="Times New Roman" panose="02020603050405020304" pitchFamily="18" charset="0"/>
              </a:rPr>
              <a:t>, to tam wszystkia </a:t>
            </a:r>
            <a:r>
              <a:rPr lang="pl-PL" sz="1800" b="1" dirty="0">
                <a:effectLst/>
                <a:latin typeface="Palemonas" panose="02030603060206020803"/>
                <a:ea typeface="Calibri" panose="020F0502020204030204" pitchFamily="34" charset="0"/>
                <a:cs typeface="Times New Roman" panose="02020603050405020304" pitchFamily="18" charset="0"/>
              </a:rPr>
              <a:t>Polacy</a:t>
            </a:r>
            <a:r>
              <a:rPr lang="pl-PL" sz="1800" dirty="0">
                <a:effectLst/>
                <a:latin typeface="Palemonas" panose="02030603060206020803"/>
                <a:ea typeface="Calibri" panose="020F0502020204030204" pitchFamily="34" charset="0"/>
                <a:cs typeface="Times New Roman" panose="02020603050405020304" pitchFamily="18" charset="0"/>
              </a:rPr>
              <a:t>. Tam to już jak my nazywamy Litwa, w tamty bok dalej. Onikszty już, to już tam pa litewsku[…]  a tam za mostam to drugi i nie rozumie pa litewsku. [AM30, Inturkė]</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pl-PL" sz="1800" dirty="0">
                <a:effectLst/>
                <a:latin typeface="Palemonas" panose="02030603060206020803"/>
                <a:ea typeface="Calibri" panose="020F0502020204030204" pitchFamily="34" charset="0"/>
                <a:cs typeface="Times New Roman" panose="02020603050405020304" pitchFamily="18" charset="0"/>
              </a:rPr>
              <a:t>(A pamięta pan jak spławiali te płyty?) A czemu nie pamiętam? Pamiętam i ... A już </a:t>
            </a:r>
            <a:r>
              <a:rPr lang="pl-PL" sz="1800" b="1" dirty="0">
                <a:effectLst/>
                <a:latin typeface="Palemonas" panose="02030603060206020803"/>
                <a:ea typeface="Calibri" panose="020F0502020204030204" pitchFamily="34" charset="0"/>
                <a:cs typeface="Times New Roman" panose="02020603050405020304" pitchFamily="18" charset="0"/>
              </a:rPr>
              <a:t>przy Litwie</a:t>
            </a:r>
            <a:r>
              <a:rPr lang="pl-PL" sz="1800" dirty="0">
                <a:effectLst/>
                <a:latin typeface="Palemonas" panose="02030603060206020803"/>
                <a:ea typeface="Calibri" panose="020F0502020204030204" pitchFamily="34" charset="0"/>
                <a:cs typeface="Times New Roman" panose="02020603050405020304" pitchFamily="18" charset="0"/>
              </a:rPr>
              <a:t> już nie spławiali. </a:t>
            </a:r>
            <a:r>
              <a:rPr lang="pl-PL" sz="1800" b="1" dirty="0">
                <a:effectLst/>
                <a:latin typeface="Palemonas" panose="02030603060206020803"/>
                <a:ea typeface="Calibri" panose="020F0502020204030204" pitchFamily="34" charset="0"/>
                <a:cs typeface="Times New Roman" panose="02020603050405020304" pitchFamily="18" charset="0"/>
              </a:rPr>
              <a:t>Przy Polsce, przy Ruskich</a:t>
            </a:r>
            <a:r>
              <a:rPr lang="pl-PL" sz="1800" dirty="0">
                <a:effectLst/>
                <a:latin typeface="Palemonas" panose="02030603060206020803"/>
                <a:ea typeface="Calibri" panose="020F0502020204030204" pitchFamily="34" charset="0"/>
                <a:cs typeface="Times New Roman" panose="02020603050405020304" pitchFamily="18" charset="0"/>
              </a:rPr>
              <a:t> spławiali płyty. [RD24, Ożkinie]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Spoosby konceptualizacji</a:t>
            </a:r>
            <a:endParaRPr lang="en-US" dirty="0"/>
          </a:p>
        </p:txBody>
      </p:sp>
      <p:sp>
        <p:nvSpPr>
          <p:cNvPr id="3" name="Content Placeholder 2"/>
          <p:cNvSpPr>
            <a:spLocks noGrp="1"/>
          </p:cNvSpPr>
          <p:nvPr>
            <p:ph idx="1"/>
          </p:nvPr>
        </p:nvSpPr>
        <p:spPr/>
        <p:txBody>
          <a:bodyPr/>
          <a:lstStyle/>
          <a:p>
            <a:r>
              <a:rPr lang="pl-PL" dirty="0"/>
              <a:t>Aspekty:</a:t>
            </a:r>
            <a:endParaRPr lang="pl-PL" dirty="0"/>
          </a:p>
          <a:p>
            <a:r>
              <a:rPr lang="pl-PL" dirty="0"/>
              <a:t>Narodowy</a:t>
            </a:r>
            <a:endParaRPr lang="pl-PL" dirty="0"/>
          </a:p>
          <a:p>
            <a:r>
              <a:rPr lang="pl-PL" dirty="0"/>
              <a:t>Ideologiczny</a:t>
            </a:r>
            <a:endParaRPr lang="pl-PL" dirty="0"/>
          </a:p>
          <a:p>
            <a:r>
              <a:rPr lang="pl-PL" dirty="0"/>
              <a:t>Lokatywny</a:t>
            </a:r>
            <a:endParaRPr lang="pl-PL" dirty="0"/>
          </a:p>
          <a:p>
            <a:r>
              <a:rPr lang="pl-PL" dirty="0"/>
              <a:t>Historczny</a:t>
            </a:r>
            <a:endParaRPr lang="pl-PL"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Polska</a:t>
            </a:r>
            <a:endParaRPr lang="en-US" dirty="0"/>
          </a:p>
        </p:txBody>
      </p:sp>
      <p:sp>
        <p:nvSpPr>
          <p:cNvPr id="3" name="Content Placeholder 2"/>
          <p:cNvSpPr>
            <a:spLocks noGrp="1"/>
          </p:cNvSpPr>
          <p:nvPr>
            <p:ph idx="1"/>
          </p:nvPr>
        </p:nvSpPr>
        <p:spPr/>
        <p:txBody>
          <a:bodyPr/>
          <a:lstStyle/>
          <a:p>
            <a:r>
              <a:rPr lang="lt-LT" sz="1800" dirty="0">
                <a:effectLst/>
                <a:latin typeface="Palemonas" panose="02030603060206020803"/>
                <a:ea typeface="Times New Roman" panose="02020603050405020304" pitchFamily="18" charset="0"/>
                <a:cs typeface="Times New Roman" panose="02020603050405020304" pitchFamily="18" charset="0"/>
              </a:rPr>
              <a:t>Lenkijos vaizdinys, galima sakyti, apima dvi valstybes. Viena – tai istorinė Lenkija, kuri egzistavo tam tikrą laikotarpį, kita – dabartinė Lenkija, tapatinama ne su savo kraštu, o su simboline senąja valstybe, kuri kadaise buvo labai svarbi.</a:t>
            </a:r>
            <a:endParaRPr lang="pl-PL" sz="1800" dirty="0">
              <a:effectLst/>
              <a:latin typeface="Palemonas" panose="02030603060206020803"/>
              <a:ea typeface="Times New Roman" panose="02020603050405020304" pitchFamily="18" charset="0"/>
              <a:cs typeface="Times New Roman" panose="02020603050405020304" pitchFamily="18" charset="0"/>
            </a:endParaRPr>
          </a:p>
          <a:p>
            <a:r>
              <a:rPr lang="lt-LT" sz="1800" dirty="0">
                <a:effectLst/>
                <a:latin typeface="Palemonas" panose="02030603060206020803"/>
                <a:ea typeface="Times New Roman" panose="02020603050405020304" pitchFamily="18" charset="0"/>
                <a:cs typeface="Times New Roman" panose="02020603050405020304" pitchFamily="18" charset="0"/>
              </a:rPr>
              <a:t> Esminiu požymiu čia tampa kadaise egzistavusi bendra teritorija. Šiandien ta su senąja Lenkija siejama teritorija tampa tik savo lenkišku kraštu Lietuvos valstybės ribose. Ši teritorija praranda savo homogeniškumą, joje apsigyvena kitų tautybių žmonių, net šeimos tampa mišrios. </a:t>
            </a:r>
            <a:endParaRPr lang="pl-PL" sz="1800" dirty="0">
              <a:effectLst/>
              <a:latin typeface="Palemonas" panose="02030603060206020803"/>
              <a:ea typeface="Times New Roman" panose="02020603050405020304" pitchFamily="18" charset="0"/>
              <a:cs typeface="Times New Roman" panose="02020603050405020304" pitchFamily="18" charset="0"/>
            </a:endParaRPr>
          </a:p>
          <a:p>
            <a:r>
              <a:rPr lang="lt-LT" sz="1800" dirty="0">
                <a:effectLst/>
                <a:latin typeface="Palemonas" panose="02030603060206020803"/>
                <a:ea typeface="Times New Roman" panose="02020603050405020304" pitchFamily="18" charset="0"/>
                <a:cs typeface="Times New Roman" panose="02020603050405020304" pitchFamily="18" charset="0"/>
              </a:rPr>
              <a:t>Valstybingumo statusas pripažįstamas Lietuvai, o savo krašto etniškumui išlaikyti ieškoma kitų veiksnių: kalbos puoselėjimas, mokyklų lenkų dėstomąja kalba išsaugojimas, tautinės savivertės besikeičiančiame pasaulyje išlaikymas.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Białoruś</a:t>
            </a:r>
            <a:endParaRPr lang="en-US" dirty="0"/>
          </a:p>
        </p:txBody>
      </p:sp>
      <p:sp>
        <p:nvSpPr>
          <p:cNvPr id="3" name="Content Placeholder 2"/>
          <p:cNvSpPr>
            <a:spLocks noGrp="1"/>
          </p:cNvSpPr>
          <p:nvPr>
            <p:ph idx="1"/>
          </p:nvPr>
        </p:nvSpPr>
        <p:spPr/>
        <p:txBody>
          <a:bodyPr/>
          <a:lstStyle/>
          <a:p>
            <a:r>
              <a:rPr lang="lt-LT" sz="2000" dirty="0">
                <a:effectLst/>
                <a:latin typeface="Palemonas" panose="02030603060206020803"/>
                <a:ea typeface="Times New Roman" panose="02020603050405020304" pitchFamily="18" charset="0"/>
                <a:cs typeface="Times New Roman" panose="02020603050405020304" pitchFamily="18" charset="0"/>
              </a:rPr>
              <a:t>Gudija suvokiama kaip šalis, tarsi priklausanti kelioms valstybėms. Didelė jos dalis suvokiama kaip istoriškai priklausanti Lenkijai. Nuomonė, kuriai valstybei ji turi priklausyti dabar, vietinių lenkų nėra aiškiai formuluojama. </a:t>
            </a:r>
            <a:endParaRPr lang="pl-PL" sz="2000" dirty="0">
              <a:effectLst/>
              <a:latin typeface="Palemonas" panose="02030603060206020803"/>
              <a:ea typeface="Times New Roman" panose="02020603050405020304" pitchFamily="18" charset="0"/>
              <a:cs typeface="Times New Roman" panose="02020603050405020304" pitchFamily="18" charset="0"/>
            </a:endParaRPr>
          </a:p>
          <a:p>
            <a:r>
              <a:rPr lang="lt-LT" sz="2000" dirty="0">
                <a:effectLst/>
                <a:latin typeface="Palemonas" panose="02030603060206020803"/>
                <a:ea typeface="Times New Roman" panose="02020603050405020304" pitchFamily="18" charset="0"/>
                <a:cs typeface="Times New Roman" panose="02020603050405020304" pitchFamily="18" charset="0"/>
              </a:rPr>
              <a:t>Nėra aiškios nuomonės dėl Gudijoje vartojamos kalbos, kuri paprastai tampa valstybės požymiu.</a:t>
            </a:r>
            <a:endParaRPr lang="pl-PL" sz="2000" dirty="0">
              <a:effectLst/>
              <a:latin typeface="Palemonas" panose="02030603060206020803"/>
              <a:ea typeface="Times New Roman" panose="02020603050405020304" pitchFamily="18" charset="0"/>
              <a:cs typeface="Times New Roman" panose="02020603050405020304" pitchFamily="18" charset="0"/>
            </a:endParaRPr>
          </a:p>
          <a:p>
            <a:r>
              <a:rPr lang="lt-LT" sz="2000" dirty="0">
                <a:effectLst/>
                <a:latin typeface="Palemonas" panose="02030603060206020803"/>
                <a:ea typeface="Times New Roman" panose="02020603050405020304" pitchFamily="18" charset="0"/>
                <a:cs typeface="Times New Roman" panose="02020603050405020304" pitchFamily="18" charset="0"/>
              </a:rPr>
              <a:t>Negatyvokai vertinama Gudijoje vykdoma politika, nemimina valstybingumą palaikančių veiksnių. </a:t>
            </a:r>
            <a:endParaRPr lang="pl-PL" sz="2000" dirty="0">
              <a:effectLst/>
              <a:latin typeface="Palemonas" panose="02030603060206020803"/>
              <a:ea typeface="Times New Roman" panose="02020603050405020304" pitchFamily="18" charset="0"/>
              <a:cs typeface="Times New Roman" panose="02020603050405020304" pitchFamily="18" charset="0"/>
            </a:endParaRPr>
          </a:p>
          <a:p>
            <a:r>
              <a:rPr lang="lt-LT" sz="2000" dirty="0">
                <a:effectLst/>
                <a:latin typeface="Palemonas" panose="02030603060206020803"/>
                <a:ea typeface="Times New Roman" panose="02020603050405020304" pitchFamily="18" charset="0"/>
                <a:cs typeface="Times New Roman" panose="02020603050405020304" pitchFamily="18" charset="0"/>
              </a:rPr>
              <a:t>Vakarų Gudijoje atlikti tyrimai suponuoja gana kategorišką teiginį, kad kaimo žmonių sąmonėje nėra susiformavęs valstybingumo kaip socialinio ir politinio darinio suvokimas (</a:t>
            </a:r>
            <a:r>
              <a:rPr lang="lt-LT" sz="2000" dirty="0">
                <a:effectLst/>
                <a:latin typeface="Palemonas" panose="02030603060206020803"/>
                <a:ea typeface="Calibri" panose="020F0502020204030204" pitchFamily="34" charset="0"/>
                <a:cs typeface="Times New Roman" panose="02020603050405020304" pitchFamily="18" charset="0"/>
              </a:rPr>
              <a:t>Życzyńska-Ciołek 1996, 152</a:t>
            </a:r>
            <a:r>
              <a:rPr lang="lt-LT" sz="2000" dirty="0">
                <a:effectLst/>
                <a:latin typeface="Palemonas" panose="02030603060206020803"/>
                <a:ea typeface="Times New Roman" panose="02020603050405020304" pitchFamily="18" charset="0"/>
                <a:cs typeface="Times New Roman" panose="02020603050405020304" pitchFamily="18" charset="0"/>
              </a:rPr>
              <a:t>). Stiprinti šį suvokimą pradėta tik pastaraisiais laikais (</a:t>
            </a:r>
            <a:r>
              <a:rPr lang="lt-LT" sz="2000" dirty="0">
                <a:effectLst/>
                <a:latin typeface="Palemonas" panose="02030603060206020803"/>
                <a:ea typeface="Calibri" panose="020F0502020204030204" pitchFamily="34" charset="0"/>
                <a:cs typeface="Times New Roman" panose="02020603050405020304" pitchFamily="18" charset="0"/>
              </a:rPr>
              <a:t>Плыгаўка, 2015; žr. p.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Rosja</a:t>
            </a:r>
            <a:endParaRPr lang="en-US" dirty="0"/>
          </a:p>
        </p:txBody>
      </p:sp>
      <p:sp>
        <p:nvSpPr>
          <p:cNvPr id="3" name="Content Placeholder 2"/>
          <p:cNvSpPr>
            <a:spLocks noGrp="1"/>
          </p:cNvSpPr>
          <p:nvPr>
            <p:ph idx="1"/>
          </p:nvPr>
        </p:nvSpPr>
        <p:spPr/>
        <p:txBody>
          <a:bodyPr/>
          <a:lstStyle/>
          <a:p>
            <a:pPr indent="226695" algn="just">
              <a:lnSpc>
                <a:spcPct val="150000"/>
              </a:lnSpc>
              <a:spcAft>
                <a:spcPts val="1000"/>
              </a:spcAft>
            </a:pPr>
            <a:r>
              <a:rPr lang="lt-LT" sz="1800" dirty="0">
                <a:effectLst/>
                <a:latin typeface="Palemonas" panose="02030603060206020803"/>
                <a:ea typeface="Times New Roman" panose="02020603050405020304" pitchFamily="18" charset="0"/>
                <a:cs typeface="Times New Roman" panose="02020603050405020304" pitchFamily="18" charset="0"/>
              </a:rPr>
              <a:t>Rusija lenkų tapatinama ne su teritorija, o su valdžios formomis. Patys rusai, jau dažnai gimę Lietuvoje, dažniausiai tapatina save su miestu, kuriame gyvena. Jie laiko save Lietuvos piliečiais, bet pagal tautiškumą, gimtosios kalbos vartojimą ir puoselėjimą rusų diaspora yra nevienalytė. Skiriasi ir jų nuostatos tėvynės atžvilgiu. Daugeliui Kauno rusų Lietuva yra gimtinė, Vilniaus rusai dažniau laiko save Europos ar pasaulio žmonėmis (Brazauskienė 2010, 110, 121).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226695" algn="just">
              <a:lnSpc>
                <a:spcPct val="150000"/>
              </a:lnSpc>
              <a:spcAft>
                <a:spcPts val="1000"/>
              </a:spcAft>
            </a:pPr>
            <a:r>
              <a:rPr lang="lt-LT" sz="1800" dirty="0">
                <a:effectLst/>
                <a:latin typeface="Palemonas" panose="02030603060206020803"/>
                <a:ea typeface="Times New Roman" panose="02020603050405020304" pitchFamily="18" charset="0"/>
                <a:cs typeface="Times New Roman" panose="02020603050405020304" pitchFamily="18" charset="0"/>
              </a:rPr>
              <a:t>Sentikius lenkai įsivaizduoja kaip gyvenančius rusiškose salelėse ir neturinčius Lietuvoje net savo vientisos teritorijos. O patys</a:t>
            </a:r>
            <a:r>
              <a:rPr lang="lt-LT" sz="1800" dirty="0">
                <a:effectLst/>
                <a:latin typeface="Palemonas" panose="02030603060206020803"/>
                <a:ea typeface="Calibri" panose="020F0502020204030204" pitchFamily="34" charset="0"/>
                <a:cs typeface="Times New Roman" panose="02020603050405020304" pitchFamily="18" charset="0"/>
              </a:rPr>
              <a:t> sentikiai teigia turintys stiprų ryšį su Lietuva, jiems Lietuva yra tėvynė, jų gimtasis kraštas: </a:t>
            </a:r>
            <a:r>
              <a:rPr lang="lt-LT" sz="1800" i="1" dirty="0">
                <a:effectLst/>
                <a:latin typeface="Palemonas" panose="02030603060206020803"/>
                <a:ea typeface="Calibri" panose="020F0502020204030204" pitchFamily="34" charset="0"/>
                <a:cs typeface="Times New Roman" panose="02020603050405020304" pitchFamily="18" charset="0"/>
              </a:rPr>
              <a:t>Мы здесь природные</a:t>
            </a:r>
            <a:r>
              <a:rPr lang="lt-LT" sz="1800" dirty="0">
                <a:effectLst/>
                <a:latin typeface="Palemonas" panose="02030603060206020803"/>
                <a:ea typeface="Calibri" panose="020F0502020204030204" pitchFamily="34" charset="0"/>
                <a:cs typeface="Times New Roman" panose="02020603050405020304" pitchFamily="18" charset="0"/>
              </a:rPr>
              <a:t>. Istorinės atminties veiksnys juos sieja su Rusija, iš kurios jie buvo išvaryti, ji jiems yra tolimoji tėvynė, nors ir kiek svetima (Синочкина 2004, 67–81).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Litwa</a:t>
            </a:r>
            <a:endParaRPr lang="en-US" dirty="0"/>
          </a:p>
        </p:txBody>
      </p:sp>
      <p:sp>
        <p:nvSpPr>
          <p:cNvPr id="3" name="Content Placeholder 2"/>
          <p:cNvSpPr>
            <a:spLocks noGrp="1"/>
          </p:cNvSpPr>
          <p:nvPr>
            <p:ph idx="1"/>
          </p:nvPr>
        </p:nvSpPr>
        <p:spPr/>
        <p:txBody>
          <a:bodyPr/>
          <a:lstStyle/>
          <a:p>
            <a:r>
              <a:rPr lang="lt-LT" sz="1800" dirty="0">
                <a:effectLst/>
                <a:latin typeface="Palemonas" panose="02030603060206020803"/>
                <a:ea typeface="Times New Roman" panose="02020603050405020304" pitchFamily="18" charset="0"/>
                <a:cs typeface="Times New Roman" panose="02020603050405020304" pitchFamily="18" charset="0"/>
              </a:rPr>
              <a:t>Lietuva įsivaizduojama kaip įveikusi sunkų kelią, siekdama valstybingumo, ir kaip ilgą laiką egzistavusi atskirai nuo lenkiško krašto. </a:t>
            </a:r>
            <a:endParaRPr lang="pl-PL" sz="1800" dirty="0">
              <a:effectLst/>
              <a:latin typeface="Palemonas" panose="02030603060206020803"/>
              <a:ea typeface="Times New Roman" panose="02020603050405020304" pitchFamily="18" charset="0"/>
              <a:cs typeface="Times New Roman" panose="02020603050405020304" pitchFamily="18" charset="0"/>
            </a:endParaRPr>
          </a:p>
          <a:p>
            <a:r>
              <a:rPr lang="lt-LT" sz="1800" dirty="0">
                <a:effectLst/>
                <a:latin typeface="Palemonas" panose="02030603060206020803"/>
                <a:ea typeface="Times New Roman" panose="02020603050405020304" pitchFamily="18" charset="0"/>
                <a:cs typeface="Times New Roman" panose="02020603050405020304" pitchFamily="18" charset="0"/>
              </a:rPr>
              <a:t>Jai būdingos valdymo formos, ji rūpinasi savo kalba ir bendru su lenkais kultūriniu paveldu. </a:t>
            </a:r>
            <a:endParaRPr lang="pl-PL" sz="1800" dirty="0">
              <a:effectLst/>
              <a:latin typeface="Palemonas" panose="02030603060206020803"/>
              <a:ea typeface="Times New Roman" panose="02020603050405020304" pitchFamily="18" charset="0"/>
              <a:cs typeface="Times New Roman" panose="02020603050405020304" pitchFamily="18" charset="0"/>
            </a:endParaRPr>
          </a:p>
          <a:p>
            <a:r>
              <a:rPr lang="lt-LT" sz="1800" dirty="0">
                <a:effectLst/>
                <a:latin typeface="Palemonas" panose="02030603060206020803"/>
                <a:ea typeface="Times New Roman" panose="02020603050405020304" pitchFamily="18" charset="0"/>
                <a:cs typeface="Times New Roman" panose="02020603050405020304" pitchFamily="18" charset="0"/>
              </a:rPr>
              <a:t>Tad Lietuvos valstybingumui apibrėžti pateikiami labai aiškūs veiksniai: valdžia, teritorija, kalba, kultūra.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Nazwy</a:t>
            </a:r>
            <a:endParaRPr lang="en-US" dirty="0"/>
          </a:p>
        </p:txBody>
      </p:sp>
      <p:sp>
        <p:nvSpPr>
          <p:cNvPr id="3" name="Content Placeholder 2"/>
          <p:cNvSpPr>
            <a:spLocks noGrp="1"/>
          </p:cNvSpPr>
          <p:nvPr>
            <p:ph idx="1"/>
          </p:nvPr>
        </p:nvSpPr>
        <p:spPr/>
        <p:txBody>
          <a:bodyPr/>
          <a:lstStyle/>
          <a:p>
            <a:r>
              <a:rPr lang="lt-LT" sz="1800" i="1" dirty="0">
                <a:effectLst/>
                <a:latin typeface="Palemonas" panose="02030603060206020803"/>
                <a:ea typeface="Calibri" panose="020F0502020204030204" pitchFamily="34" charset="0"/>
                <a:cs typeface="Times New Roman" panose="02020603050405020304" pitchFamily="18" charset="0"/>
              </a:rPr>
              <a:t>Polska, Białoruś, Rosja, Litwa</a:t>
            </a:r>
            <a:endParaRPr lang="pl-PL" sz="1800" dirty="0">
              <a:effectLst/>
              <a:latin typeface="Palemonas" panose="02030603060206020803"/>
              <a:ea typeface="Calibri" panose="020F0502020204030204" pitchFamily="34" charset="0"/>
              <a:cs typeface="Times New Roman" panose="02020603050405020304" pitchFamily="18" charset="0"/>
            </a:endParaRPr>
          </a:p>
          <a:p>
            <a:endParaRPr lang="pl-PL" sz="1800" dirty="0">
              <a:effectLst/>
              <a:latin typeface="Palemonas" panose="02030603060206020803"/>
              <a:ea typeface="Calibri" panose="020F0502020204030204" pitchFamily="34" charset="0"/>
              <a:cs typeface="Times New Roman" panose="02020603050405020304" pitchFamily="18" charset="0"/>
            </a:endParaRPr>
          </a:p>
          <a:p>
            <a:r>
              <a:rPr lang="lt-LT" sz="1800" i="1" dirty="0">
                <a:effectLst/>
                <a:latin typeface="Palemonas" panose="02030603060206020803"/>
                <a:ea typeface="Calibri" panose="020F0502020204030204" pitchFamily="34" charset="0"/>
                <a:cs typeface="Times New Roman" panose="02020603050405020304" pitchFamily="18" charset="0"/>
              </a:rPr>
              <a:t>Biełaruś, Biełarusija, Rosieja,</a:t>
            </a:r>
            <a:r>
              <a:rPr lang="lt-LT" sz="1800" dirty="0">
                <a:effectLst/>
                <a:latin typeface="Palemonas" panose="02030603060206020803"/>
                <a:ea typeface="Calibri" panose="020F0502020204030204" pitchFamily="34" charset="0"/>
                <a:cs typeface="Times New Roman" panose="02020603050405020304" pitchFamily="18" charset="0"/>
              </a:rPr>
              <a:t> </a:t>
            </a:r>
            <a:endParaRPr lang="pl-PL" sz="1800" dirty="0">
              <a:effectLst/>
              <a:latin typeface="Palemonas" panose="02030603060206020803"/>
              <a:ea typeface="Calibri" panose="020F0502020204030204" pitchFamily="34" charset="0"/>
              <a:cs typeface="Times New Roman" panose="02020603050405020304" pitchFamily="18" charset="0"/>
            </a:endParaRPr>
          </a:p>
          <a:p>
            <a:r>
              <a:rPr lang="lt-LT" sz="1800" dirty="0">
                <a:effectLst/>
                <a:latin typeface="Palemonas" panose="02030603060206020803"/>
                <a:ea typeface="Calibri" panose="020F0502020204030204" pitchFamily="34" charset="0"/>
                <a:cs typeface="Times New Roman" panose="02020603050405020304" pitchFamily="18" charset="0"/>
              </a:rPr>
              <a:t>retkarčiais dar vartojamas archajiškas Lenkijos pavadinimas </a:t>
            </a:r>
            <a:r>
              <a:rPr lang="lt-LT" sz="1800" i="1" dirty="0">
                <a:effectLst/>
                <a:latin typeface="Palemonas" panose="02030603060206020803"/>
                <a:ea typeface="Calibri" panose="020F0502020204030204" pitchFamily="34" charset="0"/>
                <a:cs typeface="Times New Roman" panose="02020603050405020304" pitchFamily="18" charset="0"/>
              </a:rPr>
              <a:t>Polszcza</a:t>
            </a:r>
            <a:r>
              <a:rPr lang="lt-LT" sz="1800" dirty="0">
                <a:effectLst/>
                <a:latin typeface="Palemonas" panose="02030603060206020803"/>
                <a:ea typeface="Calibri" panose="020F0502020204030204" pitchFamily="34" charset="0"/>
                <a:cs typeface="Times New Roman" panose="02020603050405020304" pitchFamily="18" charset="0"/>
              </a:rPr>
              <a:t>. </a:t>
            </a:r>
            <a:endParaRPr lang="pl-PL" sz="1800" dirty="0">
              <a:effectLst/>
              <a:latin typeface="Palemonas" panose="02030603060206020803"/>
              <a:ea typeface="Calibri" panose="020F0502020204030204" pitchFamily="34" charset="0"/>
              <a:cs typeface="Times New Roman" panose="02020603050405020304" pitchFamily="18" charset="0"/>
            </a:endParaRPr>
          </a:p>
          <a:p>
            <a:r>
              <a:rPr lang="lt-LT" sz="1800" dirty="0">
                <a:effectLst/>
                <a:latin typeface="Palemonas" panose="02030603060206020803"/>
                <a:ea typeface="Calibri" panose="020F0502020204030204" pitchFamily="34" charset="0"/>
                <a:cs typeface="Times New Roman" panose="02020603050405020304" pitchFamily="18" charset="0"/>
              </a:rPr>
              <a:t>Kalbant apie savo kraštą vartojamas ir žodis </a:t>
            </a:r>
            <a:r>
              <a:rPr lang="lt-LT" sz="1800" i="1" dirty="0">
                <a:effectLst/>
                <a:latin typeface="Palemonas" panose="02030603060206020803"/>
                <a:ea typeface="Calibri" panose="020F0502020204030204" pitchFamily="34" charset="0"/>
                <a:cs typeface="Times New Roman" panose="02020603050405020304" pitchFamily="18" charset="0"/>
              </a:rPr>
              <a:t>Wileńszczyzna</a:t>
            </a:r>
            <a:r>
              <a:rPr lang="lt-LT" sz="1800" dirty="0">
                <a:effectLst/>
                <a:latin typeface="Palemonas" panose="02030603060206020803"/>
                <a:ea typeface="Calibri" panose="020F0502020204030204" pitchFamily="34" charset="0"/>
                <a:cs typeface="Times New Roman" panose="02020603050405020304" pitchFamily="18" charset="0"/>
              </a:rPr>
              <a:t>, bet jis tarminiame diskurse nėra itin dažnas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Obserwator, nie twórca?</a:t>
            </a:r>
            <a:endParaRPr lang="en-US" dirty="0"/>
          </a:p>
        </p:txBody>
      </p:sp>
      <p:sp>
        <p:nvSpPr>
          <p:cNvPr id="3" name="Content Placeholder 2"/>
          <p:cNvSpPr>
            <a:spLocks noGrp="1"/>
          </p:cNvSpPr>
          <p:nvPr>
            <p:ph idx="1"/>
          </p:nvPr>
        </p:nvSpPr>
        <p:spPr/>
        <p:txBody>
          <a:bodyPr/>
          <a:lstStyle/>
          <a:p>
            <a:r>
              <a:rPr lang="lt-LT" sz="1800" dirty="0">
                <a:effectLst/>
                <a:latin typeface="Palemonas" panose="02030603060206020803"/>
                <a:ea typeface="Times New Roman" panose="02020603050405020304" pitchFamily="18" charset="0"/>
                <a:cs typeface="Times New Roman" panose="02020603050405020304" pitchFamily="18" charset="0"/>
              </a:rPr>
              <a:t>Paprastam paribio gyventojui būdingas specifinis istorinio proceso suvokimas, jis tampa lyg jo stebėtoju, istoriniai įvykiai tiesiog registruojami jo atmintyje be datų ir politinių interpretacijų. Jis kaip ir neleidžia sau tapti istorijos kūrėju. </a:t>
            </a:r>
            <a:endParaRPr lang="pl-PL" sz="1800" dirty="0">
              <a:effectLst/>
              <a:latin typeface="Palemonas" panose="02030603060206020803"/>
              <a:ea typeface="Times New Roman" panose="02020603050405020304" pitchFamily="18" charset="0"/>
              <a:cs typeface="Times New Roman" panose="02020603050405020304" pitchFamily="18" charset="0"/>
            </a:endParaRPr>
          </a:p>
          <a:p>
            <a:r>
              <a:rPr lang="lt-LT" sz="1800" dirty="0">
                <a:effectLst/>
                <a:latin typeface="Palemonas" panose="02030603060206020803"/>
                <a:ea typeface="Times New Roman" panose="02020603050405020304" pitchFamily="18" charset="0"/>
                <a:cs typeface="Times New Roman" panose="02020603050405020304" pitchFamily="18" charset="0"/>
              </a:rPr>
              <a:t>Tokio pasyvaus požiūrio į dalyvavimą visuomeniniame gyvenime priežastis vienas lenkų sociologas aiškino taip: „Mieszkańcy Litwy i Białorusi przez kilka dziesięcioleci pozostawali w obrębie silnej presji ideologicznej a również działań aparatu terroru, narażeni na aresztowania i donosicielstwo. To zapewne doprowadziło do nawyku stałej czujności i ostrożności w ujanianiu własnych myśli. Tego rodzaju balastu nie da się odrzucić z dnia na dzień. Ciąży on latami – oby nie pokoleniami“ (Mróz 1996: 56).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Kraj, nie pańswto?</a:t>
            </a:r>
            <a:endParaRPr lang="en-US" dirty="0"/>
          </a:p>
        </p:txBody>
      </p:sp>
      <p:sp>
        <p:nvSpPr>
          <p:cNvPr id="3" name="Content Placeholder 2"/>
          <p:cNvSpPr>
            <a:spLocks noGrp="1"/>
          </p:cNvSpPr>
          <p:nvPr>
            <p:ph idx="1"/>
          </p:nvPr>
        </p:nvSpPr>
        <p:spPr/>
        <p:txBody>
          <a:bodyPr>
            <a:normAutofit fontScale="92500" lnSpcReduction="10000"/>
          </a:bodyPr>
          <a:lstStyle/>
          <a:p>
            <a:pPr indent="226695" algn="just">
              <a:lnSpc>
                <a:spcPct val="150000"/>
              </a:lnSpc>
              <a:spcAft>
                <a:spcPts val="1000"/>
              </a:spcAft>
            </a:pPr>
            <a:r>
              <a:rPr lang="lt-LT" sz="1800" dirty="0">
                <a:effectLst/>
                <a:latin typeface="Palemonas" panose="02030603060206020803"/>
                <a:ea typeface="Times New Roman" panose="02020603050405020304" pitchFamily="18" charset="0"/>
                <a:cs typeface="Times New Roman" panose="02020603050405020304" pitchFamily="18" charset="0"/>
              </a:rPr>
              <a:t>. Valstybės definicija irgi neturi aiškių kontūrų, jos apibrėžtyje ryškesni savo krašto vaizdiniai. Pietryčių Lietuva, o iš dalies ir Gudijos vakarų kraštas žmonių sąmonėje yra lokaliosios tėvynės vaizdinys. Žmogus savo artimiausioje aplinkoje mato senus dvarus, nepaprasto grožio bažnyčias, protėvių antkapius su lenkiškais užrašais, senas nuotraukas, prisimena papročius ir dainas. Visa tai prisideda prie savęs identifikavimo ir savo mažosios tėvynės (o ne valstybės) konstravimo sąmonėje. Šie dalykai – atskiro tyrimo tema. Anksčiau smerktas „čionykštumas“ niekur nedingo, žodžiai „čionykštis“, „vietinis“ vartuojami žmonių iki šiol, bet jie įgyja naujos prasmės. Tai yra žmogaus tapatinimasis su savo kraštu, savo kultūrinės savimonės išsaugojimas remiantis į tą kultūrinę ir istorinę aplinką, kuri suformavo kalbinio ir kultūrinio paribio žmogų. Žmogaus ir jo aplinkos, jo erdvės suvokimas šiandien plačiai nagrinėjamas, sudėtingas paribio žmogaus konstruktas analizuojamas šiuolaikiniuose mokslo darbuose.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lt-LT" sz="1800" dirty="0">
                <a:effectLst/>
                <a:latin typeface="Palemonas" panose="02030603060206020803"/>
                <a:ea typeface="Calibri" panose="020F0502020204030204" pitchFamily="34" charset="0"/>
                <a:cs typeface="Times New Roman" panose="02020603050405020304" pitchFamily="18" charset="0"/>
              </a:rPr>
              <a:t>Apie tai rašo įvairių mokslų atstovai: psichologai (Lewicka 2012), semiotikai (Greimas 2011), folkloristai (Stundžienė 2011, Racėnaitė 2012), etnolingvistai (Żywicka 2007), filosofai (Keršytė 2009, Buczyńska-Garewicz 2006).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Wizja nowego państwa</a:t>
            </a:r>
            <a:endParaRPr lang="en-US" dirty="0"/>
          </a:p>
        </p:txBody>
      </p:sp>
      <p:sp>
        <p:nvSpPr>
          <p:cNvPr id="3" name="Content Placeholder 2"/>
          <p:cNvSpPr>
            <a:spLocks noGrp="1"/>
          </p:cNvSpPr>
          <p:nvPr>
            <p:ph idx="1"/>
          </p:nvPr>
        </p:nvSpPr>
        <p:spPr/>
        <p:txBody>
          <a:bodyPr/>
          <a:lstStyle/>
          <a:p>
            <a:r>
              <a:rPr lang="lt-LT" sz="1800" dirty="0">
                <a:effectLst/>
                <a:latin typeface="Palemonas" panose="02030603060206020803"/>
                <a:ea typeface="Times New Roman" panose="02020603050405020304" pitchFamily="18" charset="0"/>
                <a:cs typeface="Times New Roman" panose="02020603050405020304" pitchFamily="18" charset="0"/>
              </a:rPr>
              <a:t>Šiandien kaimo žmonių savimonėje kaip valstybė yra įsivaizduojama Lietuva, ji matoma visų pirma per valdymo formų ir vykdomos kalbos politikos prizmę. Akcentuojama didelė viltis, kad toje valstybėje bus sudarytos sąlygos kiekvienai tautai išlaikyti savo identitetą, kuris sudaro ir valstybingumo pagrindą, Žmonių supratimu, niekam netrukdo kelių etninių identitetų egzistavimas vienoje valstybėje. </a:t>
            </a:r>
            <a:endParaRPr lang="pl-PL" sz="1800" dirty="0">
              <a:effectLst/>
              <a:latin typeface="Palemonas" panose="02030603060206020803"/>
              <a:ea typeface="Times New Roman" panose="02020603050405020304" pitchFamily="18" charset="0"/>
              <a:cs typeface="Times New Roman" panose="02020603050405020304" pitchFamily="18" charset="0"/>
            </a:endParaRPr>
          </a:p>
          <a:p>
            <a:r>
              <a:rPr lang="lt-LT" sz="1800" dirty="0">
                <a:effectLst/>
                <a:latin typeface="Palemonas" panose="02030603060206020803"/>
                <a:ea typeface="Times New Roman" panose="02020603050405020304" pitchFamily="18" charset="0"/>
                <a:cs typeface="Times New Roman" panose="02020603050405020304" pitchFamily="18" charset="0"/>
              </a:rPr>
              <a:t>Paribio tyrėjai čia tik pridurtų, kad „Pogranicze, w rozumieniu, ktόre wspόłcześnie zyskuje na popularności, to teren spotkania narodόw, językόw, kultur, religii, generalnie – ludzi, społeczności, dla ktόrych granica nie ustanawia bariery, przeciwnie, w pewien szczegόlny sposόb aktywizuje działalność, strukturuje wymianę między rόżniącymi się społecznościami, a nawet uatrakcyjnia kontakt“ [Bartmiński 2006: 14].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Wizja granicy</a:t>
            </a:r>
            <a:endParaRPr lang="en-US" dirty="0"/>
          </a:p>
        </p:txBody>
      </p:sp>
      <p:sp>
        <p:nvSpPr>
          <p:cNvPr id="3" name="Content Placeholder 2"/>
          <p:cNvSpPr>
            <a:spLocks noGrp="1"/>
          </p:cNvSpPr>
          <p:nvPr>
            <p:ph idx="1"/>
          </p:nvPr>
        </p:nvSpPr>
        <p:spPr/>
        <p:txBody>
          <a:bodyPr/>
          <a:lstStyle/>
          <a:p>
            <a:r>
              <a:rPr lang="lt-LT" sz="1800" dirty="0">
                <a:effectLst/>
                <a:latin typeface="Palemonas" panose="02030603060206020803"/>
                <a:ea typeface="Times New Roman" panose="02020603050405020304" pitchFamily="18" charset="0"/>
                <a:cs typeface="Times New Roman" panose="02020603050405020304" pitchFamily="18" charset="0"/>
              </a:rPr>
              <a:t>Paribys dažnai siejamas su įvairove, gebėjimu sujungti savitumą su kitoniškumu ir išmokti priimti kitoniškumą. Iš tokio įvairovių susidūrimo paprastai gimsta kokybiškai nauji dalykai, turintys labai įdomias ir sudėtingas pereinamąsias formas. Tam, kad toks įvairovių susitikimas įvyktų, sienos turi būti atviros, ypač kaimynystėje gyvenančiųjų žmonių sąmonėje. Kiekvienas iš mūsų, paribio gyventojų, turi būti atviras kitoniškumui, pasirengęs jį priimti ir suprasti, nepaisydamas to, kad dažnai turime problemų su savo savitumo suvokimu, intuityviai apčiuopdami savo išskirtinumą, ne visada sugebame jį lokalizuoti ir tinkamai verbalizuoti.</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Władza czy państwo?</a:t>
            </a:r>
            <a:endParaRPr lang="en-US" dirty="0"/>
          </a:p>
        </p:txBody>
      </p:sp>
      <p:sp>
        <p:nvSpPr>
          <p:cNvPr id="3" name="Content Placeholder 2"/>
          <p:cNvSpPr>
            <a:spLocks noGrp="1"/>
          </p:cNvSpPr>
          <p:nvPr>
            <p:ph idx="1"/>
          </p:nvPr>
        </p:nvSpPr>
        <p:spPr/>
        <p:txBody>
          <a:bodyPr/>
          <a:lstStyle/>
          <a:p>
            <a:r>
              <a:rPr lang="lt-LT" sz="1800" dirty="0">
                <a:effectLst/>
                <a:latin typeface="Palemonas" panose="02030603060206020803"/>
                <a:ea typeface="Calibri" panose="020F0502020204030204" pitchFamily="34" charset="0"/>
                <a:cs typeface="Times New Roman" panose="02020603050405020304" pitchFamily="18" charset="0"/>
              </a:rPr>
              <a:t>Žmonių sąmonėje puikiai išliko valdžios kaita, per visą gyvenimą regėta ne vieną kartą. T</a:t>
            </a:r>
            <a:endParaRPr lang="pl-PL" sz="1800" dirty="0">
              <a:effectLst/>
              <a:latin typeface="Palemonas" panose="02030603060206020803"/>
              <a:ea typeface="Calibri" panose="020F0502020204030204" pitchFamily="34" charset="0"/>
              <a:cs typeface="Times New Roman" panose="02020603050405020304" pitchFamily="18" charset="0"/>
            </a:endParaRPr>
          </a:p>
          <a:p>
            <a:r>
              <a:rPr lang="lt-LT" sz="1800" dirty="0">
                <a:effectLst/>
                <a:latin typeface="Palemonas" panose="02030603060206020803"/>
                <a:ea typeface="Calibri" panose="020F0502020204030204" pitchFamily="34" charset="0"/>
                <a:cs typeface="Times New Roman" panose="02020603050405020304" pitchFamily="18" charset="0"/>
              </a:rPr>
              <a:t>Gausios tekstuose vartojamos kontrukcijos nurodo valdžių laikinumą: </a:t>
            </a:r>
            <a:r>
              <a:rPr lang="lt-LT" sz="1800" i="1" dirty="0">
                <a:effectLst/>
                <a:latin typeface="Palemonas" panose="02030603060206020803"/>
                <a:ea typeface="Calibri" panose="020F0502020204030204" pitchFamily="34" charset="0"/>
                <a:cs typeface="Times New Roman" panose="02020603050405020304" pitchFamily="18" charset="0"/>
              </a:rPr>
              <a:t>za Polsko, przy Polsce, w czasie Polski; przy Ruskich, za Ruskimi, w czasie sowieckim, przy Niemcach; przy Litwie</a:t>
            </a:r>
            <a:r>
              <a:rPr lang="lt-LT" sz="1800" dirty="0">
                <a:effectLst/>
                <a:latin typeface="Palemonas" panose="02030603060206020803"/>
                <a:ea typeface="Calibri" panose="020F0502020204030204" pitchFamily="34" charset="0"/>
                <a:cs typeface="Times New Roman" panose="02020603050405020304" pitchFamily="18" charset="0"/>
              </a:rPr>
              <a:t>. </a:t>
            </a:r>
            <a:endParaRPr lang="pl-PL" sz="1800" dirty="0">
              <a:effectLst/>
              <a:latin typeface="Palemonas" panose="02030603060206020803"/>
              <a:ea typeface="Calibri" panose="020F0502020204030204" pitchFamily="34" charset="0"/>
              <a:cs typeface="Times New Roman" panose="02020603050405020304" pitchFamily="18" charset="0"/>
            </a:endParaRPr>
          </a:p>
          <a:p>
            <a:r>
              <a:rPr lang="lt-LT" sz="1800" dirty="0">
                <a:effectLst/>
                <a:latin typeface="Palemonas" panose="02030603060206020803"/>
                <a:ea typeface="Calibri" panose="020F0502020204030204" pitchFamily="34" charset="0"/>
                <a:cs typeface="Times New Roman" panose="02020603050405020304" pitchFamily="18" charset="0"/>
              </a:rPr>
              <a:t>Valdžios pavadinimas kartais siejamas su tautybe: </a:t>
            </a:r>
            <a:r>
              <a:rPr lang="lt-LT" sz="1800" i="1" dirty="0">
                <a:effectLst/>
                <a:latin typeface="Palemonas" panose="02030603060206020803"/>
                <a:ea typeface="Calibri" panose="020F0502020204030204" pitchFamily="34" charset="0"/>
                <a:cs typeface="Times New Roman" panose="02020603050405020304" pitchFamily="18" charset="0"/>
              </a:rPr>
              <a:t>Polaki, Niemcy, Ruskie, za Polakami, za Niemcami</a:t>
            </a:r>
            <a:r>
              <a:rPr lang="lt-LT" sz="1800" dirty="0">
                <a:effectLst/>
                <a:latin typeface="Palemonas" panose="02030603060206020803"/>
                <a:ea typeface="Calibri" panose="020F0502020204030204" pitchFamily="34" charset="0"/>
                <a:cs typeface="Times New Roman" panose="02020603050405020304" pitchFamily="18" charset="0"/>
              </a:rPr>
              <a:t>, arba su tam tikra ideologija:</a:t>
            </a:r>
            <a:r>
              <a:rPr lang="lt-LT" sz="1800" i="1" dirty="0">
                <a:effectLst/>
                <a:latin typeface="Palemonas" panose="02030603060206020803"/>
                <a:ea typeface="Calibri" panose="020F0502020204030204" pitchFamily="34" charset="0"/>
                <a:cs typeface="Times New Roman" panose="02020603050405020304" pitchFamily="18" charset="0"/>
              </a:rPr>
              <a:t> sowiety, bolszewiki</a:t>
            </a:r>
            <a:r>
              <a:rPr lang="lt-LT" sz="1800" dirty="0">
                <a:effectLst/>
                <a:latin typeface="Palemonas" panose="02030603060206020803"/>
                <a:ea typeface="Calibri" panose="020F0502020204030204" pitchFamily="34" charset="0"/>
                <a:cs typeface="Times New Roman" panose="02020603050405020304" pitchFamily="18" charset="0"/>
              </a:rPr>
              <a:t>. </a:t>
            </a:r>
            <a:endParaRPr lang="pl-PL" sz="1800" dirty="0">
              <a:effectLst/>
              <a:latin typeface="Palemonas" panose="02030603060206020803"/>
              <a:ea typeface="Calibri" panose="020F0502020204030204" pitchFamily="34" charset="0"/>
              <a:cs typeface="Times New Roman" panose="02020603050405020304" pitchFamily="18" charset="0"/>
            </a:endParaRPr>
          </a:p>
          <a:p>
            <a:r>
              <a:rPr lang="lt-LT" sz="1800" dirty="0">
                <a:effectLst/>
                <a:latin typeface="Palemonas" panose="02030603060206020803"/>
                <a:ea typeface="Calibri" panose="020F0502020204030204" pitchFamily="34" charset="0"/>
                <a:cs typeface="Times New Roman" panose="02020603050405020304" pitchFamily="18" charset="0"/>
              </a:rPr>
              <a:t>Pasitaiko ir kolokacijų, kuriose atsispindi besikeičiančių valdžių laikinumas, politinių procesų dinamiškumas: </a:t>
            </a:r>
            <a:r>
              <a:rPr lang="lt-LT" sz="1800" i="1" dirty="0">
                <a:effectLst/>
                <a:latin typeface="Palemonas" panose="02030603060206020803"/>
                <a:ea typeface="Calibri" panose="020F0502020204030204" pitchFamily="34" charset="0"/>
                <a:cs typeface="Times New Roman" panose="02020603050405020304" pitchFamily="18" charset="0"/>
              </a:rPr>
              <a:t>przyszli sowiety, Ruskie zastąpili, zaszed Niemiec, zaszła Litwa.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Aspekty</a:t>
            </a:r>
            <a:endParaRPr lang="en-US" dirty="0"/>
          </a:p>
        </p:txBody>
      </p:sp>
      <p:sp>
        <p:nvSpPr>
          <p:cNvPr id="3" name="Content Placeholder 2"/>
          <p:cNvSpPr>
            <a:spLocks noGrp="1"/>
          </p:cNvSpPr>
          <p:nvPr>
            <p:ph idx="1"/>
          </p:nvPr>
        </p:nvSpPr>
        <p:spPr/>
        <p:txBody>
          <a:bodyPr/>
          <a:lstStyle/>
          <a:p>
            <a:r>
              <a:rPr lang="lt-LT" sz="1800" dirty="0">
                <a:effectLst/>
                <a:latin typeface="Palemonas" panose="02030603060206020803"/>
                <a:ea typeface="Times New Roman" panose="02020603050405020304" pitchFamily="18" charset="0"/>
                <a:cs typeface="Times New Roman" panose="02020603050405020304" pitchFamily="18" charset="0"/>
              </a:rPr>
              <a:t>Tos valdymo formos siejamos su atskiromis tautomis ir jų ideologinėmis nuostatomis, tad tiriant valstybingumo konceptualizavimą prasminga skirti </a:t>
            </a:r>
            <a:r>
              <a:rPr lang="lt-LT" sz="1800" b="1" dirty="0">
                <a:effectLst/>
                <a:latin typeface="Palemonas" panose="02030603060206020803"/>
                <a:ea typeface="Times New Roman" panose="02020603050405020304" pitchFamily="18" charset="0"/>
                <a:cs typeface="Times New Roman" panose="02020603050405020304" pitchFamily="18" charset="0"/>
              </a:rPr>
              <a:t>tautinį</a:t>
            </a:r>
            <a:r>
              <a:rPr lang="lt-LT" sz="1800" dirty="0">
                <a:effectLst/>
                <a:latin typeface="Palemonas" panose="02030603060206020803"/>
                <a:ea typeface="Times New Roman" panose="02020603050405020304" pitchFamily="18" charset="0"/>
                <a:cs typeface="Times New Roman" panose="02020603050405020304" pitchFamily="18" charset="0"/>
              </a:rPr>
              <a:t> ir </a:t>
            </a:r>
            <a:r>
              <a:rPr lang="lt-LT" sz="1800" b="1" dirty="0">
                <a:effectLst/>
                <a:latin typeface="Palemonas" panose="02030603060206020803"/>
                <a:ea typeface="Times New Roman" panose="02020603050405020304" pitchFamily="18" charset="0"/>
                <a:cs typeface="Times New Roman" panose="02020603050405020304" pitchFamily="18" charset="0"/>
              </a:rPr>
              <a:t>ideologinį </a:t>
            </a:r>
            <a:r>
              <a:rPr lang="lt-LT" sz="1800" dirty="0">
                <a:effectLst/>
                <a:latin typeface="Palemonas" panose="02030603060206020803"/>
                <a:ea typeface="Times New Roman" panose="02020603050405020304" pitchFamily="18" charset="0"/>
                <a:cs typeface="Times New Roman" panose="02020603050405020304" pitchFamily="18" charset="0"/>
              </a:rPr>
              <a:t>aspektą.</a:t>
            </a:r>
            <a:endParaRPr lang="pl-PL" sz="1800" dirty="0">
              <a:effectLst/>
              <a:latin typeface="Palemonas" panose="02030603060206020803"/>
              <a:ea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Polska</a:t>
            </a:r>
            <a:endParaRPr lang="en-US" dirty="0"/>
          </a:p>
        </p:txBody>
      </p:sp>
      <p:sp>
        <p:nvSpPr>
          <p:cNvPr id="3" name="Content Placeholder 2"/>
          <p:cNvSpPr>
            <a:spLocks noGrp="1"/>
          </p:cNvSpPr>
          <p:nvPr>
            <p:ph idx="1"/>
          </p:nvPr>
        </p:nvSpPr>
        <p:spPr/>
        <p:txBody>
          <a:bodyPr>
            <a:normAutofit lnSpcReduction="10000"/>
          </a:bodyPr>
          <a:lstStyle/>
          <a:p>
            <a:pPr marL="0" lvl="0" indent="0" algn="just">
              <a:lnSpc>
                <a:spcPct val="115000"/>
              </a:lnSpc>
              <a:spcAft>
                <a:spcPts val="1000"/>
              </a:spcAft>
              <a:buNone/>
            </a:pPr>
            <a:r>
              <a:rPr lang="pl-PL" sz="1800" dirty="0">
                <a:effectLst/>
                <a:latin typeface="Palemonas" panose="02030603060206020803"/>
                <a:ea typeface="Calibri" panose="020F0502020204030204" pitchFamily="34" charset="0"/>
                <a:cs typeface="Times New Roman" panose="02020603050405020304" pitchFamily="18" charset="0"/>
              </a:rPr>
              <a:t>&lt;A Pani chodziła do jakiej szkoły?&gt; Ja, pani, do polskiej szkoły chodziła. </a:t>
            </a:r>
            <a:r>
              <a:rPr lang="pl-PL" sz="1800" b="1" dirty="0">
                <a:effectLst/>
                <a:latin typeface="Palemonas" panose="02030603060206020803"/>
                <a:ea typeface="Calibri" panose="020F0502020204030204" pitchFamily="34" charset="0"/>
                <a:cs typeface="Times New Roman" panose="02020603050405020304" pitchFamily="18" charset="0"/>
              </a:rPr>
              <a:t>Tu była Polska, pani</a:t>
            </a:r>
            <a:r>
              <a:rPr lang="pl-PL" sz="1800" dirty="0">
                <a:effectLst/>
                <a:latin typeface="Palemonas" panose="02030603060206020803"/>
                <a:ea typeface="Calibri" panose="020F0502020204030204" pitchFamily="34" charset="0"/>
                <a:cs typeface="Times New Roman" panose="02020603050405020304" pitchFamily="18" charset="0"/>
              </a:rPr>
              <a:t>. Tu byli Polaki. Tu cały czas </a:t>
            </a:r>
            <a:r>
              <a:rPr lang="pl-PL" sz="1800" b="1" dirty="0">
                <a:effectLst/>
                <a:latin typeface="Palemonas" panose="02030603060206020803"/>
                <a:ea typeface="Calibri" panose="020F0502020204030204" pitchFamily="34" charset="0"/>
                <a:cs typeface="Times New Roman" panose="02020603050405020304" pitchFamily="18" charset="0"/>
              </a:rPr>
              <a:t>było za Polakami</a:t>
            </a:r>
            <a:r>
              <a:rPr lang="pl-PL" sz="1800" dirty="0">
                <a:effectLst/>
                <a:latin typeface="Palemonas" panose="02030603060206020803"/>
                <a:ea typeface="Calibri" panose="020F0502020204030204" pitchFamily="34" charset="0"/>
                <a:cs typeface="Times New Roman" panose="02020603050405020304" pitchFamily="18" charset="0"/>
              </a:rPr>
              <a:t>. Jak ja pamientam, to ja tylko pamientam Polaki. I była i, pani, to co tedy za Polakami nas uczyli, </a:t>
            </a:r>
            <a:r>
              <a:rPr lang="pl-PL" sz="1800" b="1" dirty="0">
                <a:effectLst/>
                <a:latin typeface="Palemonas" panose="02030603060206020803"/>
                <a:ea typeface="Calibri" panose="020F0502020204030204" pitchFamily="34" charset="0"/>
                <a:cs typeface="Times New Roman" panose="02020603050405020304" pitchFamily="18" charset="0"/>
              </a:rPr>
              <a:t>do wojny, za Polakami</a:t>
            </a:r>
            <a:r>
              <a:rPr lang="pl-PL" sz="1800" dirty="0">
                <a:effectLst/>
                <a:latin typeface="Palemonas" panose="02030603060206020803"/>
                <a:ea typeface="Calibri" panose="020F0502020204030204" pitchFamily="34" charset="0"/>
                <a:cs typeface="Times New Roman" panose="02020603050405020304" pitchFamily="18" charset="0"/>
              </a:rPr>
              <a:t>. Te cztery klasy, co ukańczali starsze wo tu pokolenie, to, pani, teraz i jedenaście klas dzieci nie dokażo. Co pierw byli, pani. </a:t>
            </a:r>
            <a:r>
              <a:rPr lang="pl-PL" sz="1800" dirty="0">
                <a:solidFill>
                  <a:srgbClr val="000000"/>
                </a:solidFill>
                <a:effectLst/>
                <a:latin typeface="Palemonas" panose="02030603060206020803"/>
                <a:ea typeface="Calibri" panose="020F0502020204030204" pitchFamily="34" charset="0"/>
                <a:cs typeface="Times New Roman" panose="02020603050405020304" pitchFamily="18" charset="0"/>
              </a:rPr>
              <a:t>[Połuknie / Paluknys, Z39]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1000"/>
              </a:spcAft>
              <a:buNone/>
            </a:pPr>
            <a:r>
              <a:rPr lang="pl-PL" sz="1800" dirty="0">
                <a:effectLst/>
                <a:latin typeface="Palemonas" panose="02030603060206020803"/>
                <a:ea typeface="Calibri" panose="020F0502020204030204" pitchFamily="34" charset="0"/>
                <a:cs typeface="Times New Roman" panose="02020603050405020304" pitchFamily="18" charset="0"/>
              </a:rPr>
              <a:t>W Duksztach. Była sześćklasowa ta szkoła. Potem kto dalej uczył sia. Ja już nie mogłam uczyć sia, mama dwa lata była na pościeli pośla  połogu, musiałam małego bawić. Była ta szkoła po polsku. Już potam, jak </a:t>
            </a:r>
            <a:r>
              <a:rPr lang="pl-PL" sz="1800" b="1" dirty="0">
                <a:effectLst/>
                <a:latin typeface="Palemonas" panose="02030603060206020803"/>
                <a:ea typeface="Calibri" panose="020F0502020204030204" pitchFamily="34" charset="0"/>
                <a:cs typeface="Times New Roman" panose="02020603050405020304" pitchFamily="18" charset="0"/>
              </a:rPr>
              <a:t>pośla wojny, była po litewsku</a:t>
            </a:r>
            <a:r>
              <a:rPr lang="pl-PL" sz="1800" dirty="0">
                <a:effectLst/>
                <a:latin typeface="Palemonas" panose="02030603060206020803"/>
                <a:ea typeface="Calibri" panose="020F0502020204030204" pitchFamily="34" charset="0"/>
                <a:cs typeface="Times New Roman" panose="02020603050405020304" pitchFamily="18" charset="0"/>
              </a:rPr>
              <a:t>. Kazali zaklejić Piłsudzkiego, poetów polskich w tych naszych książkach. Tu Litwa, tu Ruskie zastompili, wie, po wojnie jak. U nas </a:t>
            </a:r>
            <a:r>
              <a:rPr lang="pl-PL" sz="1800" b="1" dirty="0">
                <a:effectLst/>
                <a:latin typeface="Palemonas" panose="02030603060206020803"/>
                <a:ea typeface="Calibri" panose="020F0502020204030204" pitchFamily="34" charset="0"/>
                <a:cs typeface="Times New Roman" panose="02020603050405020304" pitchFamily="18" charset="0"/>
              </a:rPr>
              <a:t>nigdy nie zgineła</a:t>
            </a:r>
            <a:r>
              <a:rPr lang="pl-PL" sz="1800" dirty="0">
                <a:effectLst/>
                <a:latin typeface="Palemonas" panose="02030603060206020803"/>
                <a:ea typeface="Calibri" panose="020F0502020204030204" pitchFamily="34" charset="0"/>
                <a:cs typeface="Times New Roman" panose="02020603050405020304" pitchFamily="18" charset="0"/>
              </a:rPr>
              <a:t> </a:t>
            </a:r>
            <a:r>
              <a:rPr lang="pl-PL" sz="1800" b="1" dirty="0">
                <a:effectLst/>
                <a:latin typeface="Palemonas" panose="02030603060206020803"/>
                <a:ea typeface="Calibri" panose="020F0502020204030204" pitchFamily="34" charset="0"/>
                <a:cs typeface="Times New Roman" panose="02020603050405020304" pitchFamily="18" charset="0"/>
              </a:rPr>
              <a:t>Polska,</a:t>
            </a:r>
            <a:r>
              <a:rPr lang="pl-PL" sz="1800" dirty="0">
                <a:effectLst/>
                <a:latin typeface="Palemonas" panose="02030603060206020803"/>
                <a:ea typeface="Calibri" panose="020F0502020204030204" pitchFamily="34" charset="0"/>
                <a:cs typeface="Times New Roman" panose="02020603050405020304" pitchFamily="18" charset="0"/>
              </a:rPr>
              <a:t> byli lekcji litewskie, ruskie, ale sama gławna polska, a to tylko lekcji byli. Nauczycielów tych mało litewskich było, takie tam lekcji, trocha. [Kiemiele, AG]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1000"/>
              </a:spcAft>
              <a:buNone/>
            </a:pPr>
            <a:r>
              <a:rPr lang="pl-PL" sz="1800" dirty="0">
                <a:effectLst/>
                <a:latin typeface="Palemonas" panose="02030603060206020803"/>
                <a:ea typeface="Calibri" panose="020F0502020204030204" pitchFamily="34" charset="0"/>
                <a:cs typeface="Times New Roman" panose="02020603050405020304" pitchFamily="18" charset="0"/>
              </a:rPr>
              <a:t>Tutaj </a:t>
            </a:r>
            <a:r>
              <a:rPr lang="pl-PL" sz="1800" b="1" dirty="0">
                <a:effectLst/>
                <a:latin typeface="Palemonas" panose="02030603060206020803"/>
                <a:ea typeface="Calibri" panose="020F0502020204030204" pitchFamily="34" charset="0"/>
                <a:cs typeface="Times New Roman" panose="02020603050405020304" pitchFamily="18" charset="0"/>
              </a:rPr>
              <a:t>Polska była, </a:t>
            </a:r>
            <a:r>
              <a:rPr lang="pl-PL" sz="1800" dirty="0">
                <a:effectLst/>
                <a:latin typeface="Palemonas" panose="02030603060206020803"/>
                <a:ea typeface="Calibri" panose="020F0502020204030204" pitchFamily="34" charset="0"/>
                <a:cs typeface="Times New Roman" panose="02020603050405020304" pitchFamily="18" charset="0"/>
              </a:rPr>
              <a:t>dwadzieście lat. W dwadziestym roku już tam akuratnie musi tu Polska stworzyła sie. Nu aż do trzydziestego dziewiontego do siedemnastego tego września […](Maguny / Magūnai, JK14]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165"/>
            <a:ext cx="10515600" cy="1325563"/>
          </a:xfrm>
        </p:spPr>
        <p:txBody>
          <a:bodyPr/>
          <a:lstStyle/>
          <a:p>
            <a:r>
              <a:rPr lang="pl-PL" dirty="0"/>
              <a:t>Polska</a:t>
            </a:r>
            <a:endParaRPr lang="en-US" dirty="0"/>
          </a:p>
        </p:txBody>
      </p:sp>
      <p:sp>
        <p:nvSpPr>
          <p:cNvPr id="3" name="Content Placeholder 2"/>
          <p:cNvSpPr>
            <a:spLocks noGrp="1"/>
          </p:cNvSpPr>
          <p:nvPr>
            <p:ph idx="1"/>
          </p:nvPr>
        </p:nvSpPr>
        <p:spPr/>
        <p:txBody>
          <a:bodyPr>
            <a:normAutofit/>
          </a:bodyPr>
          <a:lstStyle/>
          <a:p>
            <a:pPr marL="0" lvl="0" indent="0" algn="just">
              <a:lnSpc>
                <a:spcPct val="115000"/>
              </a:lnSpc>
              <a:buNone/>
            </a:pPr>
            <a:r>
              <a:rPr lang="pl-PL" sz="1800" dirty="0">
                <a:effectLst/>
                <a:latin typeface="Palemonas" panose="02030603060206020803"/>
                <a:ea typeface="Calibri" panose="020F0502020204030204" pitchFamily="34" charset="0"/>
                <a:cs typeface="Times New Roman" panose="02020603050405020304" pitchFamily="18" charset="0"/>
              </a:rPr>
              <a:t>Niemenczyn, Podbrodzia, Sużany, nu wszystko </a:t>
            </a:r>
            <a:r>
              <a:rPr lang="pl-PL" sz="1800" b="1" dirty="0">
                <a:effectLst/>
                <a:latin typeface="Palemonas" panose="02030603060206020803"/>
                <a:ea typeface="Calibri" panose="020F0502020204030204" pitchFamily="34" charset="0"/>
                <a:cs typeface="Times New Roman" panose="02020603050405020304" pitchFamily="18" charset="0"/>
              </a:rPr>
              <a:t>Wileńszczyzna</a:t>
            </a:r>
            <a:r>
              <a:rPr lang="pl-PL" sz="1800" dirty="0">
                <a:effectLst/>
                <a:latin typeface="Palemonas" panose="02030603060206020803"/>
                <a:ea typeface="Calibri" panose="020F0502020204030204" pitchFamily="34" charset="0"/>
                <a:cs typeface="Times New Roman" panose="02020603050405020304" pitchFamily="18" charset="0"/>
              </a:rPr>
              <a:t>.</a:t>
            </a:r>
            <a:r>
              <a:rPr lang="pl-PL" sz="1800" b="1" dirty="0">
                <a:effectLst/>
                <a:latin typeface="Palemonas" panose="02030603060206020803"/>
                <a:ea typeface="Calibri" panose="020F0502020204030204" pitchFamily="34" charset="0"/>
                <a:cs typeface="Times New Roman" panose="02020603050405020304" pitchFamily="18" charset="0"/>
              </a:rPr>
              <a:t> </a:t>
            </a:r>
            <a:r>
              <a:rPr lang="pl-PL" sz="1800" dirty="0">
                <a:effectLst/>
                <a:latin typeface="Palemonas" panose="02030603060206020803"/>
                <a:ea typeface="Calibri" panose="020F0502020204030204" pitchFamily="34" charset="0"/>
                <a:cs typeface="Times New Roman" panose="02020603050405020304" pitchFamily="18" charset="0"/>
              </a:rPr>
              <a:t>[IM24, Bujwidze]</a:t>
            </a:r>
            <a:endParaRPr lang="pl-PL" sz="1800" dirty="0">
              <a:effectLst/>
              <a:latin typeface="Palemonas" panose="02030603060206020803"/>
              <a:ea typeface="Calibri" panose="020F0502020204030204" pitchFamily="34" charset="0"/>
              <a:cs typeface="Times New Roman" panose="02020603050405020304" pitchFamily="18" charset="0"/>
            </a:endParaRPr>
          </a:p>
          <a:p>
            <a:pPr marL="0" lvl="0" indent="0" algn="just">
              <a:lnSpc>
                <a:spcPct val="115000"/>
              </a:lnSpc>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buNone/>
            </a:pPr>
            <a:r>
              <a:rPr lang="pl-PL" sz="1800" dirty="0">
                <a:effectLst/>
                <a:latin typeface="Palemonas" panose="02030603060206020803"/>
                <a:ea typeface="Calibri" panose="020F0502020204030204" pitchFamily="34" charset="0"/>
                <a:cs typeface="Times New Roman" panose="02020603050405020304" pitchFamily="18" charset="0"/>
              </a:rPr>
              <a:t>I teraz tam gdzie moja siostra żyje, tam bardzo dużo Litwinów tych po lasach, daczy wszystkie majo. I opowiadajo, że z świętej rzeki wszystkie tutaj na Wileńszczyzna zebrali sia.. </a:t>
            </a:r>
            <a:r>
              <a:rPr lang="pl-PL" sz="1800" b="1" dirty="0">
                <a:effectLst/>
                <a:latin typeface="Palemonas" panose="02030603060206020803"/>
                <a:ea typeface="Calibri" panose="020F0502020204030204" pitchFamily="34" charset="0"/>
                <a:cs typeface="Times New Roman" panose="02020603050405020304" pitchFamily="18" charset="0"/>
              </a:rPr>
              <a:t>ż</a:t>
            </a:r>
            <a:r>
              <a:rPr lang="en-US" sz="1800" b="1" dirty="0" err="1">
                <a:effectLst/>
                <a:latin typeface="Palemonas" panose="02030603060206020803"/>
                <a:ea typeface="Calibri" panose="020F0502020204030204" pitchFamily="34" charset="0"/>
                <a:cs typeface="Times New Roman" panose="02020603050405020304" pitchFamily="18" charset="0"/>
              </a:rPr>
              <a:t>eby</a:t>
            </a:r>
            <a:r>
              <a:rPr lang="en-US" sz="1800" b="1" dirty="0">
                <a:effectLst/>
                <a:latin typeface="Palemonas" panose="02030603060206020803"/>
                <a:ea typeface="Calibri" panose="020F0502020204030204" pitchFamily="34" charset="0"/>
                <a:cs typeface="Times New Roman" panose="02020603050405020304" pitchFamily="18" charset="0"/>
              </a:rPr>
              <a:t> </a:t>
            </a:r>
            <a:r>
              <a:rPr lang="en-US" sz="1800" b="1" dirty="0" err="1">
                <a:effectLst/>
                <a:latin typeface="Palemonas" panose="02030603060206020803"/>
                <a:ea typeface="Calibri" panose="020F0502020204030204" pitchFamily="34" charset="0"/>
                <a:cs typeface="Times New Roman" panose="02020603050405020304" pitchFamily="18" charset="0"/>
              </a:rPr>
              <a:t>zagładzić</a:t>
            </a:r>
            <a:r>
              <a:rPr lang="en-US" sz="1800" b="1" dirty="0">
                <a:effectLst/>
                <a:latin typeface="Palemonas" panose="02030603060206020803"/>
                <a:ea typeface="Calibri" panose="020F0502020204030204" pitchFamily="34" charset="0"/>
                <a:cs typeface="Times New Roman" panose="02020603050405020304" pitchFamily="18" charset="0"/>
              </a:rPr>
              <a:t> </a:t>
            </a:r>
            <a:r>
              <a:rPr lang="en-US" sz="1800" b="1" dirty="0" err="1">
                <a:effectLst/>
                <a:latin typeface="Palemonas" panose="02030603060206020803"/>
                <a:ea typeface="Calibri" panose="020F0502020204030204" pitchFamily="34" charset="0"/>
                <a:cs typeface="Times New Roman" panose="02020603050405020304" pitchFamily="18" charset="0"/>
              </a:rPr>
              <a:t>jakkolwiek</a:t>
            </a:r>
            <a:r>
              <a:rPr lang="en-US" sz="1800" b="1" dirty="0">
                <a:effectLst/>
                <a:latin typeface="Palemonas" panose="02030603060206020803"/>
                <a:ea typeface="Calibri" panose="020F0502020204030204" pitchFamily="34" charset="0"/>
                <a:cs typeface="Times New Roman" panose="02020603050405020304" pitchFamily="18" charset="0"/>
              </a:rPr>
              <a:t> ta </a:t>
            </a:r>
            <a:r>
              <a:rPr lang="en-US" sz="1800" b="1" dirty="0" err="1">
                <a:effectLst/>
                <a:latin typeface="Palemonas" panose="02030603060206020803"/>
                <a:ea typeface="Calibri" panose="020F0502020204030204" pitchFamily="34" charset="0"/>
                <a:cs typeface="Times New Roman" panose="02020603050405020304" pitchFamily="18" charset="0"/>
              </a:rPr>
              <a:t>Wileńszczyzna</a:t>
            </a:r>
            <a:r>
              <a:rPr lang="en-US" sz="1800" dirty="0">
                <a:effectLst/>
                <a:latin typeface="Palemonas" panose="02030603060206020803"/>
                <a:ea typeface="Calibri" panose="020F0502020204030204" pitchFamily="34" charset="0"/>
                <a:cs typeface="Times New Roman" panose="02020603050405020304" pitchFamily="18" charset="0"/>
              </a:rPr>
              <a:t>.</a:t>
            </a:r>
            <a:r>
              <a:rPr lang="en-US" sz="1800" b="1" dirty="0">
                <a:effectLst/>
                <a:latin typeface="Palemonas" panose="02030603060206020803"/>
                <a:ea typeface="Calibri" panose="020F0502020204030204" pitchFamily="34" charset="0"/>
                <a:cs typeface="Times New Roman" panose="02020603050405020304" pitchFamily="18" charset="0"/>
              </a:rPr>
              <a:t> </a:t>
            </a:r>
            <a:r>
              <a:rPr lang="en-US" sz="1800" dirty="0">
                <a:effectLst/>
                <a:latin typeface="Palemonas" panose="02030603060206020803"/>
                <a:ea typeface="Calibri" panose="020F0502020204030204" pitchFamily="34" charset="0"/>
                <a:cs typeface="Times New Roman" panose="02020603050405020304" pitchFamily="18" charset="0"/>
              </a:rPr>
              <a:t>[PJ12, </a:t>
            </a:r>
            <a:r>
              <a:rPr lang="en-US" sz="1800" dirty="0" err="1">
                <a:effectLst/>
                <a:latin typeface="Palemonas" panose="02030603060206020803"/>
                <a:ea typeface="Calibri" panose="020F0502020204030204" pitchFamily="34" charset="0"/>
                <a:cs typeface="Times New Roman" panose="02020603050405020304" pitchFamily="18" charset="0"/>
              </a:rPr>
              <a:t>Maguny</a:t>
            </a:r>
            <a:r>
              <a:rPr lang="en-US" sz="1800" dirty="0">
                <a:effectLst/>
                <a:latin typeface="Palemonas" panose="02030603060206020803"/>
                <a:ea typeface="Calibri" panose="020F0502020204030204" pitchFamily="34" charset="0"/>
                <a:cs typeface="Times New Roman" panose="02020603050405020304" pitchFamily="18" charset="0"/>
              </a:rPr>
              <a:t>]</a:t>
            </a:r>
            <a:endParaRPr lang="pl-PL" sz="1800" dirty="0">
              <a:effectLst/>
              <a:latin typeface="Palemonas" panose="02030603060206020803"/>
              <a:ea typeface="Calibri" panose="020F0502020204030204" pitchFamily="34" charset="0"/>
              <a:cs typeface="Times New Roman" panose="02020603050405020304" pitchFamily="18" charset="0"/>
            </a:endParaRPr>
          </a:p>
          <a:p>
            <a:pPr marL="0" lvl="0" indent="0" algn="just">
              <a:lnSpc>
                <a:spcPct val="115000"/>
              </a:lnSpc>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1000"/>
              </a:spcAft>
              <a:buNone/>
            </a:pPr>
            <a:r>
              <a:rPr lang="pl-PL" sz="1800" dirty="0">
                <a:effectLst/>
                <a:latin typeface="Palemonas" panose="02030603060206020803"/>
                <a:ea typeface="Calibri" panose="020F0502020204030204" pitchFamily="34" charset="0"/>
                <a:cs typeface="Times New Roman" panose="02020603050405020304" pitchFamily="18" charset="0"/>
              </a:rPr>
              <a:t>(Po wojnie wyjeżdżali stąd ludzie do Polski ?) Bardzo dużo wyjeżdżali. Tam wioska duża, to wszystkie wyjechali, tam wszystkie Adamowicze byli, to </a:t>
            </a:r>
            <a:r>
              <a:rPr lang="pl-PL" sz="1800" b="1" dirty="0">
                <a:effectLst/>
                <a:latin typeface="Palemonas" panose="02030603060206020803"/>
                <a:ea typeface="Calibri" panose="020F0502020204030204" pitchFamily="34" charset="0"/>
                <a:cs typeface="Times New Roman" panose="02020603050405020304" pitchFamily="18" charset="0"/>
              </a:rPr>
              <a:t>wszystkie do Polski wyjechali</a:t>
            </a:r>
            <a:r>
              <a:rPr lang="pl-PL" sz="1800" dirty="0">
                <a:effectLst/>
                <a:latin typeface="Palemonas" panose="02030603060206020803"/>
                <a:ea typeface="Calibri" panose="020F0502020204030204" pitchFamily="34" charset="0"/>
                <a:cs typeface="Times New Roman" panose="02020603050405020304" pitchFamily="18" charset="0"/>
              </a:rPr>
              <a:t>. I u nas w Malunach dużo wyjechało do Polski. (A kto przeważnie wyjeżdżał?) Bogatszy </a:t>
            </a:r>
            <a:r>
              <a:rPr lang="pl-PL" sz="1800" b="1" dirty="0">
                <a:effectLst/>
                <a:latin typeface="Palemonas" panose="02030603060206020803"/>
                <a:ea typeface="Calibri" panose="020F0502020204030204" pitchFamily="34" charset="0"/>
                <a:cs typeface="Times New Roman" panose="02020603050405020304" pitchFamily="18" charset="0"/>
              </a:rPr>
              <a:t>wyjeżdżali, bo bali sie, że wywiozo na Sibir</a:t>
            </a:r>
            <a:r>
              <a:rPr lang="pl-PL" sz="1800" dirty="0">
                <a:effectLst/>
                <a:latin typeface="Palemonas" panose="02030603060206020803"/>
                <a:ea typeface="Calibri" panose="020F0502020204030204" pitchFamily="34" charset="0"/>
                <a:cs typeface="Times New Roman" panose="02020603050405020304" pitchFamily="18" charset="0"/>
              </a:rPr>
              <a:t>. I my mieli sie wyjeżdżać, już mieli ta karta, ale jakoś tak zostali sie. Na Sibir wywozili, na kopalni, brali z domu. Moj ojciec też był zabrany. A tak wszystkich o w Malunach na Sibir z łóżka wzięte i wywiezione. (Anna Grudzinska)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Białoruś</a:t>
            </a:r>
            <a:endParaRPr lang="en-US" dirty="0"/>
          </a:p>
        </p:txBody>
      </p:sp>
      <p:sp>
        <p:nvSpPr>
          <p:cNvPr id="3" name="Content Placeholder 2"/>
          <p:cNvSpPr>
            <a:spLocks noGrp="1"/>
          </p:cNvSpPr>
          <p:nvPr>
            <p:ph idx="1"/>
          </p:nvPr>
        </p:nvSpPr>
        <p:spPr/>
        <p:txBody>
          <a:bodyPr>
            <a:normAutofit fontScale="85000" lnSpcReduction="20000"/>
          </a:bodyPr>
          <a:lstStyle/>
          <a:p>
            <a:pPr marL="342900" lvl="0" indent="-342900" algn="just">
              <a:lnSpc>
                <a:spcPct val="200000"/>
              </a:lnSpc>
              <a:spcAft>
                <a:spcPts val="600"/>
              </a:spcAft>
              <a:buFont typeface="+mj-lt"/>
              <a:buAutoNum type="arabicParenBoth"/>
            </a:pPr>
            <a:r>
              <a:rPr lang="pl-PL" sz="1800" dirty="0">
                <a:effectLst/>
                <a:latin typeface="Palemonas" panose="02030603060206020803"/>
                <a:ea typeface="Calibri" panose="020F0502020204030204" pitchFamily="34" charset="0"/>
                <a:cs typeface="Times New Roman" panose="02020603050405020304" pitchFamily="18" charset="0"/>
              </a:rPr>
              <a:t>Tylko żyje tu wo jeden człowiek, stoji dom, potym wo te, Stasiewiczanka żyje, dom jeden stoji, to już stara. A tak wszystkie poprzyjeżdżawszy ludzi, nie ma, tu nie ma ludzi tych. Najwiencej z Biełarusi poprzyjeżdżawszy. O ta jeszcze ulica, to my wo kiedy z mojim policzyli, to może tu jakich dziesięć rodzin i jest naszych ludzi, a reszta </a:t>
            </a:r>
            <a:r>
              <a:rPr lang="pl-PL" sz="1800" b="1" dirty="0">
                <a:effectLst/>
                <a:latin typeface="Palemonas" panose="02030603060206020803"/>
                <a:ea typeface="Calibri" panose="020F0502020204030204" pitchFamily="34" charset="0"/>
                <a:cs typeface="Times New Roman" panose="02020603050405020304" pitchFamily="18" charset="0"/>
              </a:rPr>
              <a:t>wszystkie z Biełarusi, Biełar`uś i Biełar`uś radnaja</a:t>
            </a:r>
            <a:r>
              <a:rPr lang="pl-PL" sz="1800" dirty="0">
                <a:effectLst/>
                <a:latin typeface="Palemonas" panose="02030603060206020803"/>
                <a:ea typeface="Calibri" panose="020F0502020204030204" pitchFamily="34" charset="0"/>
                <a:cs typeface="Times New Roman" panose="02020603050405020304" pitchFamily="18" charset="0"/>
              </a:rPr>
              <a:t>. (Korkożyszki, IS38]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arenBoth"/>
            </a:pPr>
            <a:r>
              <a:rPr lang="pl-PL" sz="1800" b="1" dirty="0">
                <a:effectLst/>
                <a:latin typeface="Palemonas" panose="02030603060206020803"/>
                <a:ea typeface="Calibri" panose="020F0502020204030204" pitchFamily="34" charset="0"/>
                <a:cs typeface="Times New Roman" panose="02020603050405020304" pitchFamily="18" charset="0"/>
              </a:rPr>
              <a:t>Białorusini to ci sami Polacy</a:t>
            </a:r>
            <a:r>
              <a:rPr lang="pl-PL" sz="1800" dirty="0">
                <a:effectLst/>
                <a:latin typeface="Palemonas" panose="02030603060206020803"/>
                <a:ea typeface="Calibri" panose="020F0502020204030204" pitchFamily="34" charset="0"/>
                <a:cs typeface="Times New Roman" panose="02020603050405020304" pitchFamily="18" charset="0"/>
              </a:rPr>
              <a:t>, to co i my, tylko że „po prostu” rozmawiali, ale tak  to oni byli przecież Polacy. Przecież do wojny ich…, to </a:t>
            </a:r>
            <a:r>
              <a:rPr lang="pl-PL" sz="1800" b="1" dirty="0">
                <a:effectLst/>
                <a:latin typeface="Palemonas" panose="02030603060206020803"/>
                <a:ea typeface="Calibri" panose="020F0502020204030204" pitchFamily="34" charset="0"/>
                <a:cs typeface="Times New Roman" panose="02020603050405020304" pitchFamily="18" charset="0"/>
              </a:rPr>
              <a:t>granica między Białorusią i Litwą to była tam niedaleko</a:t>
            </a:r>
            <a:r>
              <a:rPr lang="pl-PL" sz="1800" dirty="0">
                <a:effectLst/>
                <a:latin typeface="Palemonas" panose="02030603060206020803"/>
                <a:ea typeface="Calibri" panose="020F0502020204030204" pitchFamily="34" charset="0"/>
                <a:cs typeface="Times New Roman" panose="02020603050405020304" pitchFamily="18" charset="0"/>
              </a:rPr>
              <a:t> Mołodeczna między Halinowem i Lebiedziewym. [Bujwidze AM39]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200000"/>
              </a:lnSpc>
              <a:spcAft>
                <a:spcPts val="600"/>
              </a:spcAft>
              <a:buFont typeface="+mj-lt"/>
              <a:buAutoNum type="arabicParenBoth"/>
            </a:pPr>
            <a:r>
              <a:rPr lang="pl-PL" sz="1800" b="1" dirty="0">
                <a:effectLst/>
                <a:latin typeface="Palemonas" panose="02030603060206020803"/>
                <a:ea typeface="Calibri" panose="020F0502020204030204" pitchFamily="34" charset="0"/>
                <a:cs typeface="Times New Roman" panose="02020603050405020304" pitchFamily="18" charset="0"/>
              </a:rPr>
              <a:t>Teraz Białoruś tam nazywa sie, tam nigdy i nie było tej Białarusi</a:t>
            </a:r>
            <a:r>
              <a:rPr lang="pl-PL" sz="1800" dirty="0">
                <a:effectLst/>
                <a:latin typeface="Palemonas" panose="02030603060206020803"/>
                <a:ea typeface="Calibri" panose="020F0502020204030204" pitchFamily="34" charset="0"/>
                <a:cs typeface="Times New Roman" panose="02020603050405020304" pitchFamily="18" charset="0"/>
              </a:rPr>
              <a:t>, Raduń, koło Radunia nasza wioska, Kozakowszczyzna nazywa sie, wie pani, przecież tutaj, jak pani puwiedzieć, i Grodno, i Lida, i Nowogródek, toż to wszystko pani polskie. […] Prosze wziońść Lida, przecież polska, polskie gimnazjum, wszystko, i zrobili teraz Białar`uś. [MS21, Ejszyszki]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Rosja</a:t>
            </a:r>
            <a:endParaRPr lang="en-US" dirty="0"/>
          </a:p>
        </p:txBody>
      </p:sp>
      <p:sp>
        <p:nvSpPr>
          <p:cNvPr id="3" name="Content Placeholder 2"/>
          <p:cNvSpPr>
            <a:spLocks noGrp="1"/>
          </p:cNvSpPr>
          <p:nvPr>
            <p:ph idx="1"/>
          </p:nvPr>
        </p:nvSpPr>
        <p:spPr/>
        <p:txBody>
          <a:bodyPr>
            <a:normAutofit/>
          </a:bodyPr>
          <a:lstStyle/>
          <a:p>
            <a:pPr marL="0" lvl="0" indent="0" algn="just">
              <a:lnSpc>
                <a:spcPct val="115000"/>
              </a:lnSpc>
              <a:buNone/>
            </a:pPr>
            <a:r>
              <a:rPr lang="pl-PL" sz="1800" dirty="0">
                <a:effectLst/>
                <a:latin typeface="Palemonas" panose="02030603060206020803"/>
                <a:ea typeface="Calibri" panose="020F0502020204030204" pitchFamily="34" charset="0"/>
                <a:cs typeface="Times New Roman" panose="02020603050405020304" pitchFamily="18" charset="0"/>
              </a:rPr>
              <a:t>A </a:t>
            </a:r>
            <a:r>
              <a:rPr lang="pl-PL" sz="1800" b="1" dirty="0">
                <a:effectLst/>
                <a:latin typeface="Palemonas" panose="02030603060206020803"/>
                <a:ea typeface="Calibri" panose="020F0502020204030204" pitchFamily="34" charset="0"/>
                <a:cs typeface="Times New Roman" panose="02020603050405020304" pitchFamily="18" charset="0"/>
              </a:rPr>
              <a:t>te szatany w kapturach</a:t>
            </a:r>
            <a:r>
              <a:rPr lang="pl-PL" sz="1800" dirty="0">
                <a:effectLst/>
                <a:latin typeface="Palemonas" panose="02030603060206020803"/>
                <a:ea typeface="Calibri" panose="020F0502020204030204" pitchFamily="34" charset="0"/>
                <a:cs typeface="Times New Roman" panose="02020603050405020304" pitchFamily="18" charset="0"/>
              </a:rPr>
              <a:t>, a Jezu, Jezu, Jezu wszystkie tyko ludzi płakali, Boże, Boże, Boże, jak oni mogo słuchać taki, </a:t>
            </a:r>
            <a:r>
              <a:rPr lang="pl-PL" sz="1800" b="1" dirty="0">
                <a:effectLst/>
                <a:latin typeface="Palemonas" panose="02030603060206020803"/>
                <a:ea typeface="Calibri" panose="020F0502020204030204" pitchFamily="34" charset="0"/>
                <a:cs typeface="Times New Roman" panose="02020603050405020304" pitchFamily="18" charset="0"/>
              </a:rPr>
              <a:t>taki rzond</a:t>
            </a:r>
            <a:r>
              <a:rPr lang="pl-PL" sz="1800" dirty="0">
                <a:effectLst/>
                <a:latin typeface="Palemonas" panose="02030603060206020803"/>
                <a:ea typeface="Calibri" panose="020F0502020204030204" pitchFamily="34" charset="0"/>
                <a:cs typeface="Times New Roman" panose="02020603050405020304" pitchFamily="18" charset="0"/>
              </a:rPr>
              <a:t>, chtórym tak doprowadza. A Jezu, a ileż wywieźli, Boże mój Boże. Wszystko zostało sie jak stoi. Dwadzieścia minut, dwadzieścia kilo moży wziąść tyko, nu co to? Ubrać trocha, na zima trocha i jaka jedzenka, a wiezi miesionc.</a:t>
            </a:r>
            <a:r>
              <a:rPr lang="pl-PL" sz="1800" b="1" dirty="0">
                <a:effectLst/>
                <a:latin typeface="Palemonas" panose="02030603060206020803"/>
                <a:ea typeface="Calibri" panose="020F0502020204030204" pitchFamily="34" charset="0"/>
                <a:cs typeface="Times New Roman" panose="02020603050405020304" pitchFamily="18" charset="0"/>
              </a:rPr>
              <a:t> </a:t>
            </a:r>
            <a:r>
              <a:rPr lang="pl-PL" sz="1800" dirty="0">
                <a:effectLst/>
                <a:latin typeface="Palemonas" panose="02030603060206020803"/>
                <a:ea typeface="Calibri" panose="020F0502020204030204" pitchFamily="34" charset="0"/>
                <a:cs typeface="Times New Roman" panose="02020603050405020304" pitchFamily="18" charset="0"/>
              </a:rPr>
              <a:t>(Maguny / Magūnai, JK14]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buNone/>
            </a:pPr>
            <a:r>
              <a:rPr lang="pl-PL" sz="1800" dirty="0">
                <a:effectLst/>
                <a:latin typeface="Palemonas" panose="02030603060206020803"/>
                <a:ea typeface="Calibri" panose="020F0502020204030204" pitchFamily="34" charset="0"/>
                <a:cs typeface="Times New Roman" panose="02020603050405020304" pitchFamily="18" charset="0"/>
              </a:rPr>
              <a:t>&lt;Może pan tu jaki był?&gt; Był. Pożarski. A jak jego jimia, mąż to pamięta, a ja to nie. Jak </a:t>
            </a:r>
            <a:r>
              <a:rPr lang="pl-PL" sz="1800" b="1" dirty="0">
                <a:effectLst/>
                <a:latin typeface="Palemonas" panose="02030603060206020803"/>
                <a:ea typeface="Calibri" panose="020F0502020204030204" pitchFamily="34" charset="0"/>
                <a:cs typeface="Times New Roman" panose="02020603050405020304" pitchFamily="18" charset="0"/>
              </a:rPr>
              <a:t>jego wywozili Rosijany</a:t>
            </a:r>
            <a:r>
              <a:rPr lang="pl-PL" sz="1800" dirty="0">
                <a:effectLst/>
                <a:latin typeface="Palemonas" panose="02030603060206020803"/>
                <a:ea typeface="Calibri" panose="020F0502020204030204" pitchFamily="34" charset="0"/>
                <a:cs typeface="Times New Roman" panose="02020603050405020304" pitchFamily="18" charset="0"/>
              </a:rPr>
              <a:t>, dużo miał krów i tak te krowy ryczeli, jak jego sadzili do maszyny, to tak </a:t>
            </a:r>
            <a:r>
              <a:rPr lang="pl-PL" sz="1800" b="1" dirty="0">
                <a:effectLst/>
                <a:latin typeface="Palemonas" panose="02030603060206020803"/>
                <a:ea typeface="Calibri" panose="020F0502020204030204" pitchFamily="34" charset="0"/>
                <a:cs typeface="Times New Roman" panose="02020603050405020304" pitchFamily="18" charset="0"/>
              </a:rPr>
              <a:t>krowy ryczeli w oborze</a:t>
            </a:r>
            <a:r>
              <a:rPr lang="pl-PL" sz="1800" dirty="0">
                <a:effectLst/>
                <a:latin typeface="Palemonas" panose="02030603060206020803"/>
                <a:ea typeface="Calibri" panose="020F0502020204030204" pitchFamily="34" charset="0"/>
                <a:cs typeface="Times New Roman" panose="02020603050405020304" pitchFamily="18" charset="0"/>
              </a:rPr>
              <a:t>, że straszna rzecz była słuchać. (Anna Grudzinska)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buNone/>
            </a:pPr>
            <a:r>
              <a:rPr lang="pl-PL" sz="1800" dirty="0">
                <a:effectLst/>
                <a:latin typeface="Palemonas" panose="02030603060206020803"/>
                <a:ea typeface="Calibri" panose="020F0502020204030204" pitchFamily="34" charset="0"/>
                <a:cs typeface="Times New Roman" panose="02020603050405020304" pitchFamily="18" charset="0"/>
              </a:rPr>
              <a:t>Dajmy na to był taki majontek koło Ożułówek, tam Ślizień żył, ten co </a:t>
            </a:r>
            <a:r>
              <a:rPr lang="pl-PL" sz="1800" b="1" dirty="0">
                <a:effectLst/>
                <a:latin typeface="Palemonas" panose="02030603060206020803"/>
                <a:ea typeface="Calibri" panose="020F0502020204030204" pitchFamily="34" charset="0"/>
                <a:cs typeface="Times New Roman" panose="02020603050405020304" pitchFamily="18" charset="0"/>
              </a:rPr>
              <a:t>wywieziony przez Ruskich do Rosieji i</a:t>
            </a:r>
            <a:r>
              <a:rPr lang="pl-PL" sz="1800" dirty="0">
                <a:effectLst/>
                <a:latin typeface="Palemonas" panose="02030603060206020803"/>
                <a:ea typeface="Calibri" panose="020F0502020204030204" pitchFamily="34" charset="0"/>
                <a:cs typeface="Times New Roman" panose="02020603050405020304" pitchFamily="18" charset="0"/>
              </a:rPr>
              <a:t> </a:t>
            </a:r>
            <a:r>
              <a:rPr lang="pl-PL" sz="1800" b="1" dirty="0">
                <a:effectLst/>
                <a:latin typeface="Palemonas" panose="02030603060206020803"/>
                <a:ea typeface="Calibri" panose="020F0502020204030204" pitchFamily="34" charset="0"/>
                <a:cs typeface="Times New Roman" panose="02020603050405020304" pitchFamily="18" charset="0"/>
              </a:rPr>
              <a:t>zmar tam</a:t>
            </a:r>
            <a:r>
              <a:rPr lang="pl-PL" sz="1800" dirty="0">
                <a:effectLst/>
                <a:latin typeface="Palemonas" panose="02030603060206020803"/>
                <a:ea typeface="Calibri" panose="020F0502020204030204" pitchFamily="34" charset="0"/>
                <a:cs typeface="Times New Roman" panose="02020603050405020304" pitchFamily="18" charset="0"/>
              </a:rPr>
              <a:t>. To on szlachta był, miał kamienicy w Wilnie. On niepracujoncy był, miał jakich może 500-800 haktarów ziemi i ondynarysty byli u niego, pracowali, rzondcy jeszcze był, a on szlachcic pan taki był, ubrany pięknie, ładnie, wszystko. (Czeslaw Nowicki).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15000"/>
              </a:lnSpc>
              <a:spcAft>
                <a:spcPts val="10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Rosja</a:t>
            </a:r>
            <a:endParaRPr lang="en-US" dirty="0"/>
          </a:p>
        </p:txBody>
      </p:sp>
      <p:sp>
        <p:nvSpPr>
          <p:cNvPr id="3" name="Content Placeholder 2"/>
          <p:cNvSpPr>
            <a:spLocks noGrp="1"/>
          </p:cNvSpPr>
          <p:nvPr>
            <p:ph idx="1"/>
          </p:nvPr>
        </p:nvSpPr>
        <p:spPr/>
        <p:txBody>
          <a:bodyPr>
            <a:normAutofit fontScale="92500" lnSpcReduction="10000"/>
          </a:bodyPr>
          <a:lstStyle/>
          <a:p>
            <a:pPr marL="0" lvl="0" indent="0" algn="just">
              <a:lnSpc>
                <a:spcPct val="115000"/>
              </a:lnSpc>
              <a:spcBef>
                <a:spcPts val="1000"/>
              </a:spcBef>
              <a:spcAft>
                <a:spcPts val="0"/>
              </a:spcAft>
              <a:buNone/>
            </a:pPr>
            <a:r>
              <a:rPr lang="pl-PL" sz="1800" b="0" dirty="0">
                <a:effectLst/>
                <a:latin typeface="Palemonas" panose="02030603060206020803"/>
                <a:ea typeface="Times New Roman" panose="02020603050405020304" pitchFamily="18" charset="0"/>
                <a:cs typeface="Times New Roman" panose="02020603050405020304" pitchFamily="18" charset="0"/>
              </a:rPr>
              <a:t>(Czy tutaj był jaki majontek?) W samych Ejszyszkach nie było, to było trzy kilometry stond – Hornostajiszki, majontek mamusi Siekluckiego i pieńć kilometry był drugi majontek brata, drugi Sieklucki był, mieli majontek, tam dosyć dużo ziemi mieli. W jednym to </a:t>
            </a:r>
            <a:r>
              <a:rPr lang="pl-PL" sz="1800" b="1" dirty="0">
                <a:effectLst/>
                <a:latin typeface="Palemonas" panose="02030603060206020803"/>
                <a:ea typeface="Times New Roman" panose="02020603050405020304" pitchFamily="18" charset="0"/>
                <a:cs typeface="Times New Roman" panose="02020603050405020304" pitchFamily="18" charset="0"/>
              </a:rPr>
              <a:t>potym zrobili taka zmechanizowana kołona ta przy sowietach, a w drugim to była centrum kołchozu</a:t>
            </a:r>
            <a:r>
              <a:rPr lang="pl-PL" sz="1800" b="0" dirty="0">
                <a:effectLst/>
                <a:latin typeface="Palemonas" panose="02030603060206020803"/>
                <a:ea typeface="Times New Roman" panose="02020603050405020304" pitchFamily="18" charset="0"/>
                <a:cs typeface="Times New Roman" panose="02020603050405020304" pitchFamily="18" charset="0"/>
              </a:rPr>
              <a:t>. Ten   pałac to była jak oni nazywali kantora</a:t>
            </a:r>
            <a:r>
              <a:rPr lang="pl-PL" sz="1800" b="1" dirty="0">
                <a:effectLst/>
                <a:latin typeface="Palemonas" panose="02030603060206020803"/>
                <a:ea typeface="Times New Roman" panose="02020603050405020304" pitchFamily="18" charset="0"/>
                <a:cs typeface="Times New Roman" panose="02020603050405020304" pitchFamily="18" charset="0"/>
              </a:rPr>
              <a:t>. </a:t>
            </a:r>
            <a:r>
              <a:rPr lang="pl-PL" sz="1800" b="0" dirty="0">
                <a:effectLst/>
                <a:latin typeface="Palemonas" panose="02030603060206020803"/>
                <a:ea typeface="Times New Roman" panose="02020603050405020304" pitchFamily="18" charset="0"/>
                <a:cs typeface="Times New Roman" panose="02020603050405020304" pitchFamily="18" charset="0"/>
              </a:rPr>
              <a:t>[Ejszyszki, IG28]</a:t>
            </a:r>
            <a:endParaRPr lang="en-US" sz="1800" b="1" dirty="0">
              <a:effectLst/>
              <a:latin typeface="Cambria" panose="02040503050406030204" pitchFamily="18" charset="0"/>
              <a:ea typeface="Times New Roman" panose="02020603050405020304" pitchFamily="18" charset="0"/>
              <a:cs typeface="Times New Roman" panose="02020603050405020304" pitchFamily="18" charset="0"/>
            </a:endParaRPr>
          </a:p>
          <a:p>
            <a:pPr indent="0">
              <a:lnSpc>
                <a:spcPct val="115000"/>
              </a:lnSpc>
              <a:buNone/>
            </a:pPr>
            <a:r>
              <a:rPr lang="pl-PL" sz="1800" u="none" strike="noStrike" dirty="0">
                <a:effectLst/>
                <a:latin typeface="Palemonas" panose="02030603060206020803"/>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buNone/>
            </a:pPr>
            <a:r>
              <a:rPr lang="pl-PL" sz="1800" dirty="0">
                <a:effectLst/>
                <a:latin typeface="Palemonas" panose="02030603060206020803"/>
                <a:ea typeface="Calibri" panose="020F0502020204030204" pitchFamily="34" charset="0"/>
                <a:cs typeface="Times New Roman" panose="02020603050405020304" pitchFamily="18" charset="0"/>
              </a:rPr>
              <a:t>Wtedy  jak my wyszli zamąż, my kupili jeszcze jeden dom, pani, ja teraz w piontym domie, tak jak Cyganie. Kupili od takiego, wywieźli nu w obszczem do Rasieji jego, </a:t>
            </a:r>
            <a:r>
              <a:rPr lang="pl-PL" sz="1800" b="1" dirty="0">
                <a:effectLst/>
                <a:latin typeface="Palemonas" panose="02030603060206020803"/>
                <a:ea typeface="Calibri" panose="020F0502020204030204" pitchFamily="34" charset="0"/>
                <a:cs typeface="Times New Roman" panose="02020603050405020304" pitchFamily="18" charset="0"/>
              </a:rPr>
              <a:t>kołchoz zabr`ał te mieszkanie, a potem ten kołchoz sprzedał te mieszkanie.</a:t>
            </a:r>
            <a:r>
              <a:rPr lang="pl-PL" sz="1800" dirty="0">
                <a:effectLst/>
                <a:latin typeface="Palemonas" panose="02030603060206020803"/>
                <a:ea typeface="Calibri" panose="020F0502020204030204" pitchFamily="34" charset="0"/>
                <a:cs typeface="Times New Roman" panose="02020603050405020304" pitchFamily="18" charset="0"/>
              </a:rPr>
              <a:t> Takie cudne miejsce, taki cudny dom. [Ejszyszki, TW29]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15000"/>
              </a:lnSpc>
              <a:buNone/>
            </a:pPr>
            <a:r>
              <a:rPr lang="pl-PL" sz="1800" b="1" dirty="0">
                <a:effectLst/>
                <a:latin typeface="Palemonas" panose="02030603060206020803"/>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buNone/>
            </a:pPr>
            <a:r>
              <a:rPr lang="pl-PL" sz="1800" dirty="0">
                <a:effectLst/>
                <a:latin typeface="Palemonas" panose="02030603060206020803"/>
                <a:ea typeface="Calibri" panose="020F0502020204030204" pitchFamily="34" charset="0"/>
                <a:cs typeface="Times New Roman" panose="02020603050405020304" pitchFamily="18" charset="0"/>
              </a:rPr>
              <a:t>Przódy w zaścianku tam żyli, a </a:t>
            </a:r>
            <a:r>
              <a:rPr lang="pl-PL" sz="1800" b="1" dirty="0">
                <a:effectLst/>
                <a:latin typeface="Palemonas" panose="02030603060206020803"/>
                <a:ea typeface="Calibri" panose="020F0502020204030204" pitchFamily="34" charset="0"/>
                <a:cs typeface="Times New Roman" panose="02020603050405020304" pitchFamily="18" charset="0"/>
              </a:rPr>
              <a:t>jak przyszli sowiety</a:t>
            </a:r>
            <a:r>
              <a:rPr lang="pl-PL" sz="1800" dirty="0">
                <a:effectLst/>
                <a:latin typeface="Palemonas" panose="02030603060206020803"/>
                <a:ea typeface="Calibri" panose="020F0502020204030204" pitchFamily="34" charset="0"/>
                <a:cs typeface="Times New Roman" panose="02020603050405020304" pitchFamily="18" charset="0"/>
              </a:rPr>
              <a:t>, to </a:t>
            </a:r>
            <a:r>
              <a:rPr lang="pl-PL" sz="1800" b="1" dirty="0">
                <a:effectLst/>
                <a:latin typeface="Palemonas" panose="02030603060206020803"/>
                <a:ea typeface="Calibri" panose="020F0502020204030204" pitchFamily="34" charset="0"/>
                <a:cs typeface="Times New Roman" panose="02020603050405020304" pitchFamily="18" charset="0"/>
              </a:rPr>
              <a:t>spędzili do wioski</a:t>
            </a:r>
            <a:r>
              <a:rPr lang="pl-PL" sz="1800" dirty="0">
                <a:effectLst/>
                <a:latin typeface="Palemonas" panose="02030603060206020803"/>
                <a:ea typeface="Calibri" panose="020F0502020204030204" pitchFamily="34" charset="0"/>
                <a:cs typeface="Times New Roman" panose="02020603050405020304" pitchFamily="18" charset="0"/>
              </a:rPr>
              <a:t>. To malaracje robili. A tam musi osiem chatow było, Kuźmicvkie tam i Liszkowskie żyli. </a:t>
            </a:r>
            <a:r>
              <a:rPr lang="en-US" sz="1800" dirty="0">
                <a:effectLst/>
                <a:latin typeface="Palemonas" panose="02030603060206020803"/>
                <a:ea typeface="Calibri" panose="020F0502020204030204" pitchFamily="34" charset="0"/>
                <a:cs typeface="Times New Roman" panose="02020603050405020304" pitchFamily="18" charset="0"/>
              </a:rPr>
              <a:t>A </a:t>
            </a:r>
            <a:r>
              <a:rPr lang="en-US" sz="1800" dirty="0" err="1">
                <a:effectLst/>
                <a:latin typeface="Palemonas" panose="02030603060206020803"/>
                <a:ea typeface="Calibri" panose="020F0502020204030204" pitchFamily="34" charset="0"/>
                <a:cs typeface="Times New Roman" panose="02020603050405020304" pitchFamily="18" charset="0"/>
              </a:rPr>
              <a:t>teraz</a:t>
            </a:r>
            <a:r>
              <a:rPr lang="en-US" sz="1800" dirty="0">
                <a:effectLst/>
                <a:latin typeface="Palemonas" panose="02030603060206020803"/>
                <a:ea typeface="Calibri" panose="020F0502020204030204" pitchFamily="34" charset="0"/>
                <a:cs typeface="Times New Roman" panose="02020603050405020304" pitchFamily="18" charset="0"/>
              </a:rPr>
              <a:t> </a:t>
            </a:r>
            <a:r>
              <a:rPr lang="en-US" sz="1800" dirty="0" err="1">
                <a:effectLst/>
                <a:latin typeface="Palemonas" panose="02030603060206020803"/>
                <a:ea typeface="Calibri" panose="020F0502020204030204" pitchFamily="34" charset="0"/>
                <a:cs typeface="Times New Roman" panose="02020603050405020304" pitchFamily="18" charset="0"/>
              </a:rPr>
              <a:t>nikogo</a:t>
            </a:r>
            <a:r>
              <a:rPr lang="en-US" sz="1800" dirty="0">
                <a:effectLst/>
                <a:latin typeface="Palemonas" panose="02030603060206020803"/>
                <a:ea typeface="Calibri" panose="020F0502020204030204" pitchFamily="34" charset="0"/>
                <a:cs typeface="Times New Roman" panose="02020603050405020304" pitchFamily="18" charset="0"/>
              </a:rPr>
              <a:t> tam </a:t>
            </a:r>
            <a:r>
              <a:rPr lang="en-US" sz="1800" dirty="0" err="1">
                <a:effectLst/>
                <a:latin typeface="Palemonas" panose="02030603060206020803"/>
                <a:ea typeface="Calibri" panose="020F0502020204030204" pitchFamily="34" charset="0"/>
                <a:cs typeface="Times New Roman" panose="02020603050405020304" pitchFamily="18" charset="0"/>
              </a:rPr>
              <a:t>nie</a:t>
            </a:r>
            <a:r>
              <a:rPr lang="en-US" sz="1800" dirty="0">
                <a:effectLst/>
                <a:latin typeface="Palemonas" panose="02030603060206020803"/>
                <a:ea typeface="Calibri" panose="020F0502020204030204" pitchFamily="34" charset="0"/>
                <a:cs typeface="Times New Roman" panose="02020603050405020304" pitchFamily="18" charset="0"/>
              </a:rPr>
              <a:t> ma.</a:t>
            </a:r>
            <a:r>
              <a:rPr lang="en-US" sz="1800" b="1" dirty="0">
                <a:effectLst/>
                <a:latin typeface="Palemonas" panose="02030603060206020803"/>
                <a:ea typeface="Calibri" panose="020F0502020204030204" pitchFamily="34" charset="0"/>
                <a:cs typeface="Times New Roman" panose="02020603050405020304" pitchFamily="18" charset="0"/>
              </a:rPr>
              <a:t> </a:t>
            </a:r>
            <a:r>
              <a:rPr lang="en-US" sz="1800" dirty="0">
                <a:effectLst/>
                <a:latin typeface="Palemonas" panose="02030603060206020803"/>
                <a:ea typeface="Calibri" panose="020F0502020204030204" pitchFamily="34" charset="0"/>
                <a:cs typeface="Times New Roman" panose="02020603050405020304" pitchFamily="18" charset="0"/>
              </a:rPr>
              <a:t>[PJ12, </a:t>
            </a:r>
            <a:r>
              <a:rPr lang="en-US" sz="1800" dirty="0" err="1">
                <a:effectLst/>
                <a:latin typeface="Palemonas" panose="02030603060206020803"/>
                <a:ea typeface="Calibri" panose="020F0502020204030204" pitchFamily="34" charset="0"/>
                <a:cs typeface="Times New Roman" panose="02020603050405020304" pitchFamily="18" charset="0"/>
              </a:rPr>
              <a:t>Maguny</a:t>
            </a:r>
            <a:r>
              <a:rPr lang="en-US" sz="1800" dirty="0">
                <a:effectLst/>
                <a:latin typeface="Palemonas" panose="02030603060206020803"/>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nSpc>
                <a:spcPct val="115000"/>
              </a:lnSpc>
              <a:spcAft>
                <a:spcPts val="1000"/>
              </a:spcAft>
              <a:buNone/>
            </a:pPr>
            <a:r>
              <a:rPr lang="en-US" sz="1800" dirty="0">
                <a:effectLst/>
                <a:latin typeface="Palemonas" panose="02030603060206020803"/>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cSld>
  <p:clrMapOvr>
    <a:masterClrMapping/>
  </p:clrMapOvr>
</p:sld>
</file>

<file path=ppt/theme/theme1.xml><?xml version="1.0" encoding="utf-8"?>
<a:theme xmlns:a="http://schemas.openxmlformats.org/drawingml/2006/main" name="SketchyVTI">
  <a:themeElements>
    <a:clrScheme name="AnalogousFromRegularSeedRightStep">
      <a:dk1>
        <a:srgbClr val="000000"/>
      </a:dk1>
      <a:lt1>
        <a:srgbClr val="FFFFFF"/>
      </a:lt1>
      <a:dk2>
        <a:srgbClr val="321C1C"/>
      </a:dk2>
      <a:lt2>
        <a:srgbClr val="F3F0F3"/>
      </a:lt2>
      <a:accent1>
        <a:srgbClr val="2AB83A"/>
      </a:accent1>
      <a:accent2>
        <a:srgbClr val="1EB76E"/>
      </a:accent2>
      <a:accent3>
        <a:srgbClr val="29B4AC"/>
      </a:accent3>
      <a:accent4>
        <a:srgbClr val="218ECB"/>
      </a:accent4>
      <a:accent5>
        <a:srgbClr val="3359DD"/>
      </a:accent5>
      <a:accent6>
        <a:srgbClr val="4F30CF"/>
      </a:accent6>
      <a:hlink>
        <a:srgbClr val="BF3FB0"/>
      </a:hlink>
      <a:folHlink>
        <a:srgbClr val="7F7F7F"/>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17111</Words>
  <Application>WPS Presentation</Application>
  <PresentationFormat>Widescreen</PresentationFormat>
  <Paragraphs>161</Paragraphs>
  <Slides>23</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23</vt:i4>
      </vt:variant>
    </vt:vector>
  </HeadingPairs>
  <TitlesOfParts>
    <vt:vector size="36" baseType="lpstr">
      <vt:lpstr>Arial</vt:lpstr>
      <vt:lpstr>SimSun</vt:lpstr>
      <vt:lpstr>Wingdings</vt:lpstr>
      <vt:lpstr>Palemonas</vt:lpstr>
      <vt:lpstr>Calibri</vt:lpstr>
      <vt:lpstr>Times New Roman</vt:lpstr>
      <vt:lpstr>Cambria</vt:lpstr>
      <vt:lpstr>The Hand</vt:lpstr>
      <vt:lpstr>Segoe Print</vt:lpstr>
      <vt:lpstr>Modern Love</vt:lpstr>
      <vt:lpstr>Microsoft YaHei</vt:lpstr>
      <vt:lpstr>Arial Unicode MS</vt:lpstr>
      <vt:lpstr>SketchyVTI</vt:lpstr>
      <vt:lpstr>Pojęcia państwa na pograniczu</vt:lpstr>
      <vt:lpstr>Nazwy</vt:lpstr>
      <vt:lpstr>Władza czy państwo?</vt:lpstr>
      <vt:lpstr>Aspekty</vt:lpstr>
      <vt:lpstr>Polska</vt:lpstr>
      <vt:lpstr>Polska</vt:lpstr>
      <vt:lpstr>Białoruś</vt:lpstr>
      <vt:lpstr>Rosja</vt:lpstr>
      <vt:lpstr>Rosja</vt:lpstr>
      <vt:lpstr>Rosja</vt:lpstr>
      <vt:lpstr>Litwa</vt:lpstr>
      <vt:lpstr>Litwa</vt:lpstr>
      <vt:lpstr>Pomieszanie?</vt:lpstr>
      <vt:lpstr>PowerPoint 演示文稿</vt:lpstr>
      <vt:lpstr>Spoosby konceptualizacji</vt:lpstr>
      <vt:lpstr>Polska</vt:lpstr>
      <vt:lpstr>Białoruś</vt:lpstr>
      <vt:lpstr>Rosja</vt:lpstr>
      <vt:lpstr>Litwa</vt:lpstr>
      <vt:lpstr>Obserwator, nie twórca?</vt:lpstr>
      <vt:lpstr>Kraj, nie pańswto?</vt:lpstr>
      <vt:lpstr>Wizja nowego państwa</vt:lpstr>
      <vt:lpstr>Wizja granicy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Pojęcia państwa na pograniczu</dc:title>
  <dc:creator>Kristina Rutkovska</dc:creator>
  <cp:lastModifiedBy>krist</cp:lastModifiedBy>
  <cp:revision>6</cp:revision>
  <dcterms:created xsi:type="dcterms:W3CDTF">2020-11-03T07:30:00Z</dcterms:created>
  <dcterms:modified xsi:type="dcterms:W3CDTF">2026-01-04T16:40:21Z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0E05D80F62484CB19D71502FBB21671F_12</vt:lpwstr>
  </property>
  <property fmtid="{D5CDD505-2E9C-101B-9397-08002B2CF9AE}" pid="3" name="KSOProductBuildVer">
    <vt:lpwstr>1045-12.2.0.23155</vt:lpwstr>
  </property>
</Properties>
</file>