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2AED-06BA-42E3-80DF-B547C244AC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34194B-B1BF-4A98-93ED-B89C1108A5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234651-8724-4382-A4A2-7BE9202C4F99}"/>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5" name="Footer Placeholder 4">
            <a:extLst>
              <a:ext uri="{FF2B5EF4-FFF2-40B4-BE49-F238E27FC236}">
                <a16:creationId xmlns:a16="http://schemas.microsoft.com/office/drawing/2014/main" id="{94C166E9-69F9-4B26-A251-82489024F5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CE2AF9-CF80-405E-AD4A-B48614FDAA57}"/>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120875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226BA-AD08-4EFB-B9AD-D456C5D732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CDA3D7-18D5-4E7A-88E6-291BE9A264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2E9A3A-8FE1-429F-AD6A-BF0BDD106DEC}"/>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5" name="Footer Placeholder 4">
            <a:extLst>
              <a:ext uri="{FF2B5EF4-FFF2-40B4-BE49-F238E27FC236}">
                <a16:creationId xmlns:a16="http://schemas.microsoft.com/office/drawing/2014/main" id="{3D0FAB4A-BD81-4EAE-97F6-63CAC4A901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3EE292-1080-4CE1-BE29-E95C6672FFB2}"/>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3038482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4E3EE5-B1FB-4074-874D-D129F30E252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55649D-2675-4503-A2C7-C6F6D875B7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596289-90DA-4B4C-A9AA-908D9FEC2ADD}"/>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5" name="Footer Placeholder 4">
            <a:extLst>
              <a:ext uri="{FF2B5EF4-FFF2-40B4-BE49-F238E27FC236}">
                <a16:creationId xmlns:a16="http://schemas.microsoft.com/office/drawing/2014/main" id="{54265FEA-B6F2-4FB7-8962-1F204452B4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970A6-98C1-4235-BB2C-0666F10AB25F}"/>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3089614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5AD97-5447-453A-930D-A6D73941A9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526FB2-F610-4999-934D-8F5A0BDCA7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9F1AA1-B2BA-44BB-9C3C-BD9921E328C7}"/>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5" name="Footer Placeholder 4">
            <a:extLst>
              <a:ext uri="{FF2B5EF4-FFF2-40B4-BE49-F238E27FC236}">
                <a16:creationId xmlns:a16="http://schemas.microsoft.com/office/drawing/2014/main" id="{C226D032-F44E-4B32-B780-81846355A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BD248A-415E-4A8F-A403-22C6AC473D37}"/>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1266181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A770D-4858-4E0C-A0D7-23F6F876C5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3F9BC4-C371-4788-886E-35FB21C6FC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525AB5-7D36-4B1D-9C1E-048C98684D94}"/>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5" name="Footer Placeholder 4">
            <a:extLst>
              <a:ext uri="{FF2B5EF4-FFF2-40B4-BE49-F238E27FC236}">
                <a16:creationId xmlns:a16="http://schemas.microsoft.com/office/drawing/2014/main" id="{916A4423-839E-4ED9-ACCD-43DF0D613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7C8B3-EBC4-4027-898A-D4860F2F8774}"/>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2228464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85073-1D0B-430E-BF1B-A051F6D5BF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6EF52E-648B-4A79-93F1-D94DDFE4E5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606BCD-C453-44C0-87DA-ADE54666DE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585D55D-A585-4B15-AF6E-792CBC20E475}"/>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6" name="Footer Placeholder 5">
            <a:extLst>
              <a:ext uri="{FF2B5EF4-FFF2-40B4-BE49-F238E27FC236}">
                <a16:creationId xmlns:a16="http://schemas.microsoft.com/office/drawing/2014/main" id="{1C6C61A2-EF3A-4BC5-8E29-3CA739B4AE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78CB9F-F5D7-45AE-BCBB-E4913B9CCD7F}"/>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742587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CF783-C820-41FC-B93E-3DEEA49C6E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9A604D9-3AA1-4CFB-972D-370B4256AC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F6632C-90EB-4BEF-8B22-9C81D4A5B3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917369-6E79-4C42-96D9-1B403B38F9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F44B35-2582-4CA0-AD33-8CCBAE6ADD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B72CD7-2C5D-4E2E-A8E8-4900459165C5}"/>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8" name="Footer Placeholder 7">
            <a:extLst>
              <a:ext uri="{FF2B5EF4-FFF2-40B4-BE49-F238E27FC236}">
                <a16:creationId xmlns:a16="http://schemas.microsoft.com/office/drawing/2014/main" id="{3CBABDAC-8920-4DE5-AF5B-97D738717D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2E9410-B8AE-48C0-81B5-99B9FC5FC930}"/>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419014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CF5EA-C170-4C10-8C12-4A9B7C2993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740595-92A0-48D7-AFAA-6E7E22173466}"/>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4" name="Footer Placeholder 3">
            <a:extLst>
              <a:ext uri="{FF2B5EF4-FFF2-40B4-BE49-F238E27FC236}">
                <a16:creationId xmlns:a16="http://schemas.microsoft.com/office/drawing/2014/main" id="{B416AB8E-7C51-436A-B327-F870BB35CBF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462FC2-0B95-4DC3-A9E8-3D6063D5C7ED}"/>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233149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84E83B-3B67-4E77-ABA4-A69B948330A9}"/>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3" name="Footer Placeholder 2">
            <a:extLst>
              <a:ext uri="{FF2B5EF4-FFF2-40B4-BE49-F238E27FC236}">
                <a16:creationId xmlns:a16="http://schemas.microsoft.com/office/drawing/2014/main" id="{A608E0E6-C313-4601-B04E-7A721FC05D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6B3D5B-3128-440F-B3D4-D6921A742AF0}"/>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3758741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4BE6-348E-4DC0-B462-DA9992E570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01E08B-6969-447E-BB4E-9B50313BD6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13BCEA-8789-4E37-8E7B-1523D7CB8B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1EE91B-353A-471A-97E8-0110000EBE89}"/>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6" name="Footer Placeholder 5">
            <a:extLst>
              <a:ext uri="{FF2B5EF4-FFF2-40B4-BE49-F238E27FC236}">
                <a16:creationId xmlns:a16="http://schemas.microsoft.com/office/drawing/2014/main" id="{B9B67E28-C918-47DB-A5B1-4E3BE5563A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7282E3-73C9-4E47-8C22-6B067E7CB312}"/>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2469202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55933-BE3E-49BA-B52E-6FB5D22CC7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472B47-5F70-4E62-97D3-BCE2664B82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AA953E-6161-4843-AEE4-A7027CC14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7AAB05-7AF4-4C89-B83F-3BA3CB9083C4}"/>
              </a:ext>
            </a:extLst>
          </p:cNvPr>
          <p:cNvSpPr>
            <a:spLocks noGrp="1"/>
          </p:cNvSpPr>
          <p:nvPr>
            <p:ph type="dt" sz="half" idx="10"/>
          </p:nvPr>
        </p:nvSpPr>
        <p:spPr/>
        <p:txBody>
          <a:bodyPr/>
          <a:lstStyle/>
          <a:p>
            <a:fld id="{7204F54B-5310-440C-9A92-74539675030A}" type="datetimeFigureOut">
              <a:rPr lang="en-US" smtClean="0"/>
              <a:t>10/20/2020</a:t>
            </a:fld>
            <a:endParaRPr lang="en-US"/>
          </a:p>
        </p:txBody>
      </p:sp>
      <p:sp>
        <p:nvSpPr>
          <p:cNvPr id="6" name="Footer Placeholder 5">
            <a:extLst>
              <a:ext uri="{FF2B5EF4-FFF2-40B4-BE49-F238E27FC236}">
                <a16:creationId xmlns:a16="http://schemas.microsoft.com/office/drawing/2014/main" id="{6D2D103B-0AC5-4AC2-825D-FEAA29B7E5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D9C0E6-F0F9-4E7C-8E6D-B776B9634C4B}"/>
              </a:ext>
            </a:extLst>
          </p:cNvPr>
          <p:cNvSpPr>
            <a:spLocks noGrp="1"/>
          </p:cNvSpPr>
          <p:nvPr>
            <p:ph type="sldNum" sz="quarter" idx="12"/>
          </p:nvPr>
        </p:nvSpPr>
        <p:spPr/>
        <p:txBody>
          <a:bodyPr/>
          <a:lstStyle/>
          <a:p>
            <a:fld id="{65E00687-8238-4638-A3FC-BA4BC6A73BD9}" type="slidenum">
              <a:rPr lang="en-US" smtClean="0"/>
              <a:t>‹#›</a:t>
            </a:fld>
            <a:endParaRPr lang="en-US"/>
          </a:p>
        </p:txBody>
      </p:sp>
    </p:spTree>
    <p:extLst>
      <p:ext uri="{BB962C8B-B14F-4D97-AF65-F5344CB8AC3E}">
        <p14:creationId xmlns:p14="http://schemas.microsoft.com/office/powerpoint/2010/main" val="2088095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246004-BCB2-48E0-A0D7-A52EC1BB8A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0C267F-9CFD-4933-A7C4-D5A1C4DE47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399ED6-5B38-46A8-89E4-29589576D9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4F54B-5310-440C-9A92-74539675030A}" type="datetimeFigureOut">
              <a:rPr lang="en-US" smtClean="0"/>
              <a:t>10/20/2020</a:t>
            </a:fld>
            <a:endParaRPr lang="en-US"/>
          </a:p>
        </p:txBody>
      </p:sp>
      <p:sp>
        <p:nvSpPr>
          <p:cNvPr id="5" name="Footer Placeholder 4">
            <a:extLst>
              <a:ext uri="{FF2B5EF4-FFF2-40B4-BE49-F238E27FC236}">
                <a16:creationId xmlns:a16="http://schemas.microsoft.com/office/drawing/2014/main" id="{E5100FDE-7D39-4C39-8064-C12A5AF56A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3B6E75-8AFE-4395-A41C-0A25786A3D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00687-8238-4638-A3FC-BA4BC6A73BD9}" type="slidenum">
              <a:rPr lang="en-US" smtClean="0"/>
              <a:t>‹#›</a:t>
            </a:fld>
            <a:endParaRPr lang="en-US"/>
          </a:p>
        </p:txBody>
      </p:sp>
    </p:spTree>
    <p:extLst>
      <p:ext uri="{BB962C8B-B14F-4D97-AF65-F5344CB8AC3E}">
        <p14:creationId xmlns:p14="http://schemas.microsoft.com/office/powerpoint/2010/main" val="2611246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75D37-90E5-4067-AEEC-9E5439BEECFC}"/>
              </a:ext>
            </a:extLst>
          </p:cNvPr>
          <p:cNvSpPr>
            <a:spLocks noGrp="1"/>
          </p:cNvSpPr>
          <p:nvPr>
            <p:ph type="ctrTitle"/>
          </p:nvPr>
        </p:nvSpPr>
        <p:spPr>
          <a:xfrm>
            <a:off x="1524000" y="1122363"/>
            <a:ext cx="8828868" cy="1496852"/>
          </a:xfrm>
        </p:spPr>
        <p:txBody>
          <a:bodyPr/>
          <a:lstStyle/>
          <a:p>
            <a:r>
              <a:rPr lang="pl-PL" dirty="0"/>
              <a:t>Naród</a:t>
            </a:r>
            <a:endParaRPr lang="en-US" dirty="0"/>
          </a:p>
        </p:txBody>
      </p:sp>
      <p:sp>
        <p:nvSpPr>
          <p:cNvPr id="3" name="Subtitle 2">
            <a:extLst>
              <a:ext uri="{FF2B5EF4-FFF2-40B4-BE49-F238E27FC236}">
                <a16:creationId xmlns:a16="http://schemas.microsoft.com/office/drawing/2014/main" id="{11819DB4-1441-46F0-8A88-17D2B0654898}"/>
              </a:ext>
            </a:extLst>
          </p:cNvPr>
          <p:cNvSpPr>
            <a:spLocks noGrp="1"/>
          </p:cNvSpPr>
          <p:nvPr>
            <p:ph type="subTitle" idx="1"/>
          </p:nvPr>
        </p:nvSpPr>
        <p:spPr>
          <a:xfrm>
            <a:off x="1524000" y="2857500"/>
            <a:ext cx="9144000" cy="2400300"/>
          </a:xfrm>
        </p:spPr>
        <p:txBody>
          <a:bodyPr>
            <a:normAutofit/>
          </a:bodyPr>
          <a:lstStyle/>
          <a:p>
            <a:r>
              <a:rPr lang="pl-PL" sz="3200" dirty="0"/>
              <a:t>w narracji ludowej</a:t>
            </a:r>
          </a:p>
          <a:p>
            <a:r>
              <a:rPr lang="pl-PL" sz="3200" dirty="0"/>
              <a:t>i innych źrółach</a:t>
            </a:r>
            <a:endParaRPr lang="en-US" sz="3200" dirty="0"/>
          </a:p>
        </p:txBody>
      </p:sp>
    </p:spTree>
    <p:extLst>
      <p:ext uri="{BB962C8B-B14F-4D97-AF65-F5344CB8AC3E}">
        <p14:creationId xmlns:p14="http://schemas.microsoft.com/office/powerpoint/2010/main" val="2596548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56154-93AD-4E44-95FA-B39097CAB5A1}"/>
              </a:ext>
            </a:extLst>
          </p:cNvPr>
          <p:cNvSpPr>
            <a:spLocks noGrp="1"/>
          </p:cNvSpPr>
          <p:nvPr>
            <p:ph type="ctrTitle"/>
          </p:nvPr>
        </p:nvSpPr>
        <p:spPr>
          <a:xfrm>
            <a:off x="1504950" y="485775"/>
            <a:ext cx="9163050" cy="295275"/>
          </a:xfrm>
        </p:spPr>
        <p:txBody>
          <a:bodyPr>
            <a:normAutofit fontScale="90000"/>
          </a:bodyPr>
          <a:lstStyle/>
          <a:p>
            <a:r>
              <a:rPr lang="lt-LT" sz="2000" dirty="0"/>
              <a:t>Pavyzdžiai</a:t>
            </a:r>
            <a:endParaRPr lang="en-US" sz="2000" dirty="0"/>
          </a:p>
        </p:txBody>
      </p:sp>
      <p:sp>
        <p:nvSpPr>
          <p:cNvPr id="3" name="Subtitle 2">
            <a:extLst>
              <a:ext uri="{FF2B5EF4-FFF2-40B4-BE49-F238E27FC236}">
                <a16:creationId xmlns:a16="http://schemas.microsoft.com/office/drawing/2014/main" id="{A0A73394-F77B-4770-A36D-02A22904056C}"/>
              </a:ext>
            </a:extLst>
          </p:cNvPr>
          <p:cNvSpPr>
            <a:spLocks noGrp="1"/>
          </p:cNvSpPr>
          <p:nvPr>
            <p:ph type="subTitle" idx="1"/>
          </p:nvPr>
        </p:nvSpPr>
        <p:spPr>
          <a:xfrm>
            <a:off x="1276350" y="942975"/>
            <a:ext cx="9391650" cy="5610225"/>
          </a:xfrm>
        </p:spPr>
        <p:txBody>
          <a:bodyPr>
            <a:normAutofit fontScale="62500" lnSpcReduction="20000"/>
          </a:bodyPr>
          <a:lstStyle/>
          <a:p>
            <a:pPr marL="342900" lvl="0" indent="-342900" algn="just">
              <a:lnSpc>
                <a:spcPct val="115000"/>
              </a:lnSpc>
              <a:spcAft>
                <a:spcPts val="10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Nu widzi, dziadka to ja nie wiem, nu rozmawiali tak i tak, nie biłaruski a tak, bo u nas była kolonia nasza i razem była wioska takich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starawierów, Moskalów</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[RP30, Švenčionys]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Both"/>
            </a:pPr>
            <a:r>
              <a:rPr lang="lt-LT" sz="1800" dirty="0">
                <a:solidFill>
                  <a:srgbClr val="000000"/>
                </a:solidFill>
                <a:effectLst/>
                <a:latin typeface="Times New Roman" panose="02020603050405020304" pitchFamily="18" charset="0"/>
                <a:ea typeface="Arial Unicode MS"/>
                <a:cs typeface="Arial Unicode MS"/>
              </a:rPr>
              <a:t>Starow Nu nic, żyli my normalnie, dobrze żyli, nie powiedzieć, że wredne byli, nie byli wredne. Pa sasiedztwu starawiery tutej żyli</a:t>
            </a:r>
            <a:r>
              <a:rPr lang="lt-LT" sz="1800" b="1" dirty="0">
                <a:solidFill>
                  <a:srgbClr val="000000"/>
                </a:solidFill>
                <a:effectLst/>
                <a:latin typeface="Times New Roman" panose="02020603050405020304" pitchFamily="18" charset="0"/>
                <a:ea typeface="Arial Unicode MS"/>
                <a:cs typeface="Arial Unicode MS"/>
              </a:rPr>
              <a:t>, dwieście lat jak tut żyją</a:t>
            </a:r>
            <a:r>
              <a:rPr lang="lt-LT" sz="1800" dirty="0">
                <a:solidFill>
                  <a:srgbClr val="000000"/>
                </a:solidFill>
                <a:effectLst/>
                <a:latin typeface="Times New Roman" panose="02020603050405020304" pitchFamily="18" charset="0"/>
                <a:ea typeface="Arial Unicode MS"/>
                <a:cs typeface="Arial Unicode MS"/>
              </a:rPr>
              <a:t>, jak wyszła za mąż, to już tut żyli. [K33, Gojus]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Both"/>
            </a:pPr>
            <a:r>
              <a:rPr lang="lt-LT" sz="1800" dirty="0">
                <a:solidFill>
                  <a:srgbClr val="000000"/>
                </a:solidFill>
                <a:effectLst/>
                <a:latin typeface="Times New Roman" panose="02020603050405020304" pitchFamily="18" charset="0"/>
                <a:ea typeface="Arial Unicode MS"/>
                <a:cs typeface="Arial Unicode MS"/>
              </a:rPr>
              <a:t>...w lesie jedna jeszcze rodzina tych starawierów żyje - Fońka. A to już i syn ożenił się z Wilni, jakoś to już z naszą, czy z Litwinką chyba. I stary tutaj z naszej wioski już umarła to już ile lat, już pomieszana rodzina wszystka. A kiedy to starawiery </a:t>
            </a:r>
            <a:r>
              <a:rPr lang="lt-LT" sz="1800" b="1" dirty="0">
                <a:solidFill>
                  <a:srgbClr val="000000"/>
                </a:solidFill>
                <a:effectLst/>
                <a:latin typeface="Times New Roman" panose="02020603050405020304" pitchFamily="18" charset="0"/>
                <a:ea typeface="Arial Unicode MS"/>
                <a:cs typeface="Arial Unicode MS"/>
              </a:rPr>
              <a:t>nie dawali nam pić z tego kubka co sami pili.</a:t>
            </a:r>
            <a:r>
              <a:rPr lang="lt-LT" sz="1800" dirty="0">
                <a:solidFill>
                  <a:srgbClr val="000000"/>
                </a:solidFill>
                <a:effectLst/>
                <a:latin typeface="Times New Roman" panose="02020603050405020304" pitchFamily="18" charset="0"/>
                <a:ea typeface="Arial Unicode MS"/>
                <a:cs typeface="Arial Unicode MS"/>
              </a:rPr>
              <a:t> Jak my krowy pasli, to ziemia się łączy z jimi, tam w lesie pasli krowy, idziem pić i oni brali w lesie jakoś takie jakby studniaczka była studnia, ja nie wiem co to było, a brali oni woda, a my pójdziem pić, teraz to studnia jest wykopana u jich, u tego Fońki. To stoi kubek, i prosimy, żeby mówi, nie brali sami, do wiadra nie leźli. To weźmie wody kubkiem i wleje, stoi oddzielnie kubek wody i daje nam pić. [GG30, Žižmai]</a:t>
            </a:r>
          </a:p>
          <a:p>
            <a:pPr marL="342900" lvl="0" indent="-342900" algn="just">
              <a:lnSpc>
                <a:spcPct val="115000"/>
              </a:lnSpc>
              <a:spcAft>
                <a:spcPts val="10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 jak my mieszkaliśmy sześć kilometrόw stąd, w tą stronę tam od nas byli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starowiery, wysłańcy takie, Rosyjanie, wysłańcy</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 tam oni biednie żyli, i ziemia zła. Takie sami ludzi jak i my, brodate tylko, tylko że broda mieli, a tam takie same ludzi, jak i my. Nawet i po polsku już rozmawiali, i po rosyjku, po pracach chodzili. To budowali domy bardzo ładnie niektόrzy. Tam mieli po hektarze ziemi, to co to jest. Nawet jeżeli Wielkanoc ichny z naszym zejdzi sie, w jedna pora, ot i w tym roku był razem, to już oni nie omino,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i taka piękna Aleluja ta ichna zmyślona</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kiedyś to umiałam, teraz już nie pamiętam.</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[JL26, Buivydžiai]</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Przy białarskaj granicy, to ludzi takia miaszana. A jak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przyszli bolszewicy</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to dużo tych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Ruskich najechało.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AC32, Zalavas.]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Jak uroczystość, jaka świenta, jak Polaki, to wszystkie uważamy, chociaż teraz to i Litwiny,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tylko ruskie byli tak odstraniwszy i nauczycielow od kościołow i wsio</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 teraz, dzienkować Bogu, kościoł wo wsio, wszystkie mamy prawa iść. I dzieci. A teraz jak dobrza, ksiondz przyjeżdża o do tej szkoly, do dzieci, a do naszych chto przyjeżdżał [GW30, Magūnai].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Bo chwytali i wywozili dużo kogo. Nas i tak wywozili takich o które bogacie żyli, kułaki nazywali.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Ruskie te, ruskie to wywozili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Tam un mieszkania jedna stoji w dola, tam już  siedzi człowiek w tamtym, ten dom i wtedy tu jak jidzi sia taki murowany pobudowany, wyższy, na astanowka jak jidzi sia, to też  Udaniec taki Ignacy żył, to też  był wywieziony do Rosieji. [GW30, Magūnai].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{Niech ciocia opowie, jak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Ruskie szli na Warszawę</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tą drogą.} Mówiła, mówiła. {Tak?} [Mówiła, tą drogą szedli i bose te nogi zakrencone, jak buty porwali sie. A chto tam pendzi i pendzi ciebie.] Żołnierzy tak, taka droga przejść. [Mhm, i podeszli pod ta Warszawa, a tam z jednej strony, z drugiej jak dali biednych wszystkich. Potopili do Wisły i popłyneli aż do morza.]</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[JK14, Magūnai]</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Both"/>
            </a:pPr>
            <a:endParaRPr lang="en-US" sz="1800" dirty="0">
              <a:solidFill>
                <a:srgbClr val="000000"/>
              </a:solidFill>
              <a:effectLst/>
              <a:latin typeface="Helvetica" panose="020B0604020202020204" pitchFamily="34" charset="0"/>
              <a:ea typeface="Arial Unicode MS"/>
              <a:cs typeface="Arial Unicode MS"/>
            </a:endParaRPr>
          </a:p>
          <a:p>
            <a:endParaRPr lang="en-US" dirty="0"/>
          </a:p>
        </p:txBody>
      </p:sp>
    </p:spTree>
    <p:extLst>
      <p:ext uri="{BB962C8B-B14F-4D97-AF65-F5344CB8AC3E}">
        <p14:creationId xmlns:p14="http://schemas.microsoft.com/office/powerpoint/2010/main" val="4111618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02D75-B705-42B7-BC99-B31218A7DB43}"/>
              </a:ext>
            </a:extLst>
          </p:cNvPr>
          <p:cNvSpPr>
            <a:spLocks noGrp="1"/>
          </p:cNvSpPr>
          <p:nvPr>
            <p:ph type="ctrTitle"/>
          </p:nvPr>
        </p:nvSpPr>
        <p:spPr>
          <a:xfrm>
            <a:off x="1609724" y="266701"/>
            <a:ext cx="9058275" cy="1447800"/>
          </a:xfrm>
        </p:spPr>
        <p:txBody>
          <a:bodyPr/>
          <a:lstStyle/>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Lietuvis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AECF2D2E-FA98-4353-B0F7-2BBB2BEE1755}"/>
              </a:ext>
            </a:extLst>
          </p:cNvPr>
          <p:cNvSpPr>
            <a:spLocks noGrp="1"/>
          </p:cNvSpPr>
          <p:nvPr>
            <p:ph type="subTitle" idx="1"/>
          </p:nvPr>
        </p:nvSpPr>
        <p:spPr>
          <a:xfrm>
            <a:off x="981075" y="971550"/>
            <a:ext cx="10820399" cy="5619749"/>
          </a:xfrm>
        </p:spPr>
        <p:txBody>
          <a:bodyPr/>
          <a:lstStyle/>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Lietuvius vietiniai lenkai irgi laiko atsikėlusiais į savo kraštą neseniai, kolūkių laikais, beveik kartu su rusais iš kitų teritorijų, kurias ne visada moka tiksliai nurodyti (1).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Teigia, kad su lietuviais, statančiais namus kaimynystėje, sugyvena taikiai. Jų manymu, riaušes kelia tik politikai, o paprastiems žmonėms nėra dėl ko pyktis (2).</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Pasirodo, sovietų laikais būta tokių atvejų, kad lietuviai keitė pase savo tautybę, nes tai galėjo juos apsaugoti nuo tremties į Sibirą. Vyravo nuomonė, kad lenkų tautybės žmonių neiškeldavę iš savų namų, todėl lietuviai, siekdami išvengti deportacijos, pakeisdavę įrašą pase, bet tautinės savimonės neprarasdavę (3). </a:t>
            </a:r>
            <a:endParaRPr lang="lt-LT" sz="1800" dirty="0">
              <a:latin typeface="Times New Roman" panose="02020603050405020304" pitchFamily="18" charset="0"/>
              <a:ea typeface="Calibri" panose="020F0502020204030204" pitchFamily="34" charset="0"/>
              <a:cs typeface="Times New Roman" panose="02020603050405020304" pitchFamily="18" charset="0"/>
            </a:endParaRP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Lygiai taip pat nutikdavę lenkais save laikantiems žmonėms, kurie buvo užrašyti lietuviais, nors visą gyvenimą kalbėję lenkiškai (4).</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Mišrių santuokų atveju labai retai pasitaikydavę, kad žmona lietuvė paimtų vyro lenko pavardę ir jos nesulietuvintų (5).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Vietiniai lenkai puikiai žino savo šeimų istoriją ir geba nustatyti savo senelių ir tėvų kilmę, teisingai interpretuoja lietuviškas savo pavardžių šaknis. Prisimena ir situacijas, kai šeimose kalbėta lenkiškai ir lietuviškai (6).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Kadangi kartais lietuvius ir lenkus skirdavo tik upė, tai dar būdami vaikai jie pravardžiuodavę vieni kitus ir tos pravardės turėjusios tautinį pagrindą, bet nebuvusios piktybiškos (7, 8).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Lietuviai, panašiai kaip ir lenkai, buvo vadinami „užsispyrėliais“ dėl atkaklumo siekiant išlaikyti savo tautinę priklausomybę (9).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23144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75D5E-71C3-4E8C-ADDC-328C0C1111B9}"/>
              </a:ext>
            </a:extLst>
          </p:cNvPr>
          <p:cNvSpPr>
            <a:spLocks noGrp="1"/>
          </p:cNvSpPr>
          <p:nvPr>
            <p:ph type="ctrTitle"/>
          </p:nvPr>
        </p:nvSpPr>
        <p:spPr>
          <a:xfrm>
            <a:off x="1438275" y="180975"/>
            <a:ext cx="9229725" cy="781050"/>
          </a:xfrm>
        </p:spPr>
        <p:txBody>
          <a:bodyPr/>
          <a:lstStyle/>
          <a:p>
            <a:r>
              <a:rPr lang="lt-LT" sz="2000" b="1" dirty="0">
                <a:latin typeface="Times New Roman" panose="02020603050405020304" pitchFamily="18" charset="0"/>
                <a:ea typeface="Calibri" panose="020F0502020204030204" pitchFamily="34" charset="0"/>
                <a:cs typeface="Times New Roman" panose="02020603050405020304" pitchFamily="18" charset="0"/>
              </a:rPr>
              <a:t>„Sumaišytas“ pasaulis</a:t>
            </a:r>
            <a:br>
              <a:rPr lang="en-US" sz="2000" dirty="0">
                <a:latin typeface="Calibri" panose="020F0502020204030204" pitchFamily="34" charset="0"/>
                <a:ea typeface="Calibri" panose="020F0502020204030204" pitchFamily="34" charset="0"/>
                <a:cs typeface="Times New Roman" panose="02020603050405020304" pitchFamily="18" charset="0"/>
              </a:rPr>
            </a:br>
            <a:endParaRPr lang="en-US" sz="2000" dirty="0"/>
          </a:p>
        </p:txBody>
      </p:sp>
      <p:sp>
        <p:nvSpPr>
          <p:cNvPr id="3" name="Subtitle 2">
            <a:extLst>
              <a:ext uri="{FF2B5EF4-FFF2-40B4-BE49-F238E27FC236}">
                <a16:creationId xmlns:a16="http://schemas.microsoft.com/office/drawing/2014/main" id="{55FC566D-1D73-4A18-9561-ED0FA4BBC1E5}"/>
              </a:ext>
            </a:extLst>
          </p:cNvPr>
          <p:cNvSpPr>
            <a:spLocks noGrp="1"/>
          </p:cNvSpPr>
          <p:nvPr>
            <p:ph type="subTitle" idx="1"/>
          </p:nvPr>
        </p:nvSpPr>
        <p:spPr>
          <a:xfrm>
            <a:off x="1333499" y="962025"/>
            <a:ext cx="10048875" cy="5619750"/>
          </a:xfrm>
        </p:spPr>
        <p:txBody>
          <a:bodyPr>
            <a:normAutofit fontScale="92500" lnSpcReduction="10000"/>
          </a:bodyPr>
          <a:lstStyle/>
          <a:p>
            <a:pPr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Dažniausiai žmonių pasakojimuose pasitaiko nuomonių, kad senais gerais laikais jų krašte gyveno lenkai ir pasaulis nebuvęs toks „sumaišytas“, nebuvę tiek daug mišrių santuokų. O dabartiniais laikais, ypač tarp jaunesnių žmonių, vyrauja mišrios šeimos ir pasaulis lyg „susimaišė“. Tai suvokiama kaip savaime suprantamas procesas, naujųjų laikų ypatybė (1–5). </a:t>
            </a:r>
          </a:p>
          <a:p>
            <a:pPr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Nors žmonių, kurie pakeičia tautybę, lyg ir nedaug, savo tautinės kilmės atsisakymas smerkiamas (6). </a:t>
            </a:r>
          </a:p>
          <a:p>
            <a:pPr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Svetimieji, atvykę iš kitur, vadinami žodžiu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sbrod</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„nedorėliai“. Tai gali būti siejama su praktika apleistose kaimo sodybose (7) apgyvendinti socialiai remtinas šeimas. Pateikėjai teigia, kad žmones jie vertina ne dėl tautybės, o dėl asmeninių savybių. Kiekvienoje tautoje pasitaiką nedorėlių ir tai neturį sąsajų su tautybe (8–1). </a:t>
            </a:r>
          </a:p>
          <a:p>
            <a:pPr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Mišriose šeimose šventės paprastai švenčiamos laikantis abiejų tautybių tradicijų, būna dvejos Kūčios ir dvejos Velykos (12). Pasitaiko, kad žmogus apibūdina save kaip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tutejszy</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„čionykštis“, bet tai neturi sąsajų su tautybe, o labiau siejama su tam tikra teritorija ir prieraišumu prie jos, savo krašto svarbos akcentavimu. Šalia apibūdinimo „čionykštis“ dažniausiai vartojamas žodis „lenkas“ (13–14).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95573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7A7FC-2E5F-4512-8D06-168610726987}"/>
              </a:ext>
            </a:extLst>
          </p:cNvPr>
          <p:cNvSpPr>
            <a:spLocks noGrp="1"/>
          </p:cNvSpPr>
          <p:nvPr>
            <p:ph type="title"/>
          </p:nvPr>
        </p:nvSpPr>
        <p:spPr>
          <a:xfrm>
            <a:off x="1352550" y="365126"/>
            <a:ext cx="10001250" cy="958850"/>
          </a:xfrm>
        </p:spPr>
        <p:txBody>
          <a:bodyPr/>
          <a:lstStyle/>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Tautos (tautybių) konceptualizavimo būdai</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CC3EBB3-6C76-4650-A586-8AB735258066}"/>
              </a:ext>
            </a:extLst>
          </p:cNvPr>
          <p:cNvSpPr>
            <a:spLocks noGrp="1"/>
          </p:cNvSpPr>
          <p:nvPr>
            <p:ph idx="1"/>
          </p:nvPr>
        </p:nvSpPr>
        <p:spPr>
          <a:xfrm>
            <a:off x="647699" y="962025"/>
            <a:ext cx="11287125" cy="5214938"/>
          </a:xfrm>
        </p:spPr>
        <p:txBody>
          <a:bodyPr/>
          <a:lstStyle/>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Lenkas save suvokia kaip žmogų, kuris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kalba lenkiškai – turi savo kraštą – gyvena jame nuo seno – turi lenkiškas šaknis – tvirtai laikosi savo tautybės – laisvai bendrauja su kitų tautybių ir religijų žmonėmis – turi mažiau galimybių save realizuoti visuomenėje – menkai išsilavinęs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Kitų tautybių lenkas yra pastebimas kaip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pasipūtęs – tingus – savanaudis.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Gudas apibūdinamas dvejopai: kaip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išpažįstantis stačiatikių tikėjimą  – gyvenantis toliau nuo lenkų krašto – svetimas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o artimesnis lenkų kaimynas gudas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kalba lenkiškai ir „paprastai“ – atvykęs iš ne visai svetimos teritorijos – priverstinai užrašytas gudu – siekiantis išlaikyti savo sąsajas su lenkų tautybe</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Lietuvių vertinamas kaip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nuoširdus – girtuoklis – tingus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Rusų tautybės atstovai irgi apibūdinami nevienodai. Sentikiams priskiriami tokie bruožai kaip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kalbantis rusiškai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ištremtas iš savo šalies – gyvenantis lenkų krašte nuo seno – gyvenantis atskirai nuo kitų dėl išpažįstamos religijos – originalios išvaizdos – išlaikęs gražius papročius.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Kitiems rusams priskiriamos tokios ypatybės: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kalbantys rusiškai – kuriantys kolūkius – ateistai – dalyvaujantys trėmimuose į Sibirą – karo dalyviai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Lietuviai juos apibūdina kaip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nacionalistus – patriotus – sukeliančius netvarką – nuoširdžius – draugiškus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58919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83F60-BBEF-4EDC-A6B3-71E67999A309}"/>
              </a:ext>
            </a:extLst>
          </p:cNvPr>
          <p:cNvSpPr>
            <a:spLocks noGrp="1"/>
          </p:cNvSpPr>
          <p:nvPr>
            <p:ph type="title"/>
          </p:nvPr>
        </p:nvSpPr>
        <p:spPr/>
        <p:txBody>
          <a:bodyPr/>
          <a:lstStyle/>
          <a:p>
            <a:r>
              <a:rPr lang="lt-LT" dirty="0"/>
              <a:t>Tautinė savimonė</a:t>
            </a:r>
            <a:endParaRPr lang="en-US" dirty="0"/>
          </a:p>
        </p:txBody>
      </p:sp>
      <p:sp>
        <p:nvSpPr>
          <p:cNvPr id="3" name="Content Placeholder 2">
            <a:extLst>
              <a:ext uri="{FF2B5EF4-FFF2-40B4-BE49-F238E27FC236}">
                <a16:creationId xmlns:a16="http://schemas.microsoft.com/office/drawing/2014/main" id="{EE32B5A5-59F6-4050-9BB6-7DBAD42FDD4C}"/>
              </a:ext>
            </a:extLst>
          </p:cNvPr>
          <p:cNvSpPr>
            <a:spLocks noGrp="1"/>
          </p:cNvSpPr>
          <p:nvPr>
            <p:ph idx="1"/>
          </p:nvPr>
        </p:nvSpPr>
        <p:spPr>
          <a:xfrm>
            <a:off x="838200" y="904876"/>
            <a:ext cx="10725150" cy="5724524"/>
          </a:xfrm>
        </p:spPr>
        <p:txBody>
          <a:bodyPr>
            <a:normAutofit/>
          </a:bodyPr>
          <a:lstStyle/>
          <a:p>
            <a:endParaRPr lang="lt-LT" sz="1800" dirty="0">
              <a:effectLst/>
              <a:latin typeface="Times New Roman" panose="02020603050405020304" pitchFamily="18" charset="0"/>
              <a:ea typeface="Calibri" panose="020F0502020204030204" pitchFamily="34" charset="0"/>
            </a:endParaRPr>
          </a:p>
          <a:p>
            <a:endParaRPr lang="lt-LT" sz="1800" dirty="0">
              <a:latin typeface="Times New Roman" panose="02020603050405020304" pitchFamily="18" charset="0"/>
              <a:ea typeface="Calibri" panose="020F0502020204030204" pitchFamily="34" charset="0"/>
            </a:endParaRPr>
          </a:p>
          <a:p>
            <a:r>
              <a:rPr lang="lt-LT" sz="1800" dirty="0">
                <a:effectLst/>
                <a:latin typeface="Times New Roman" panose="02020603050405020304" pitchFamily="18" charset="0"/>
                <a:ea typeface="Calibri" panose="020F0502020204030204" pitchFamily="34" charset="0"/>
              </a:rPr>
              <a:t>Žmogaus, gyvenančio tokioje aplinkoje, tautinė savimonė dažnai apibūdinama kaip nestabili, neapibrėžta, „vietinė pasirinktinai“ (Engelking, 2000, 21), ambivalentiška, bivalentinė (Kłoskowska, 1996, 129), išsklaidyta, suskaidyta (Nikitorowicz, 1995), daugiakultūrė (Smułkowa, 2000, 90–100).</a:t>
            </a:r>
          </a:p>
          <a:p>
            <a:r>
              <a:rPr lang="lt-LT" sz="1800" dirty="0">
                <a:latin typeface="Times New Roman" panose="02020603050405020304" pitchFamily="18" charset="0"/>
              </a:rPr>
              <a:t>Savimonė formuojantys veiksniai:</a:t>
            </a:r>
          </a:p>
          <a:p>
            <a:pPr marL="0" indent="0">
              <a:buNone/>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Vienu iš dažniausiai besikartojančių argumentų tampa kalbėjimas lenkiškai, mokymasis lenkų mokykloje. </a:t>
            </a:r>
          </a:p>
          <a:p>
            <a:pPr marL="0" indent="0">
              <a:buNone/>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Kitas svarbus vietinių lenkų tautinio apsisprendimo veiksnys yra savo lenkiškų šaknų prisiminimas, iš kartos į kartą perduodamas lenkiškos savimonės pojūtis. Tai galima laikyti savimonės paveldėjimu, jungiančiu žmogų su savo gimine ir turinčiu didelę įtaką tautinio identiteto išlaikymui. </a:t>
            </a:r>
          </a:p>
          <a:p>
            <a:pPr marL="0" indent="0">
              <a:buNone/>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Svarbus ir trečiasis veiksnys, būdingas beveik visiems gyventojams. Tai savęs siejimas su istorinėmis Lenkijos žemėmis ir savo krašto priskyrimas prie aukštesnės kultūros aplinkos (visa tai bus išsamiau aptarta paskui). </a:t>
            </a:r>
          </a:p>
          <a:p>
            <a:pPr marL="0" indent="0">
              <a:buNone/>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Buvo kalbama ir apie lenkiškos televizijos žiūrėjimą, spaudos lenkų kalba skaitymą, teatrų ar liaudies ansamblių veiklą, giminaičių Lenkijoje lankymą. Šis veiksnys, vadinamas kultūralizacija (Kłoskowska 1996, 109), paprastai turi didelę įtaką tautinio identiteto išlaikymui. </a:t>
            </a:r>
          </a:p>
          <a:p>
            <a:pPr marL="0" indent="0">
              <a:buNone/>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Tačiau reikėtų paminėti ir neretą  vietinių lenkų atotolį nuo tikrosios Lenkijos, kuri nėra interpretuojama kaip savo kraštas, o Lenkijos kultūra kartais atrodo svetima (Rutkovska, 2008, 53–68).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84471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D462E-3DC6-4449-9B7F-226F5AC1666E}"/>
              </a:ext>
            </a:extLst>
          </p:cNvPr>
          <p:cNvSpPr>
            <a:spLocks noGrp="1"/>
          </p:cNvSpPr>
          <p:nvPr>
            <p:ph type="ctrTitle"/>
          </p:nvPr>
        </p:nvSpPr>
        <p:spPr>
          <a:xfrm>
            <a:off x="1209674" y="284163"/>
            <a:ext cx="9020175" cy="982662"/>
          </a:xfrm>
        </p:spPr>
        <p:txBody>
          <a:bodyPr>
            <a:normAutofit/>
          </a:bodyPr>
          <a:lstStyle/>
          <a:p>
            <a:r>
              <a:rPr lang="lt-LT" sz="2400" dirty="0">
                <a:latin typeface="Times New Roman" panose="02020603050405020304" pitchFamily="18" charset="0"/>
                <a:ea typeface="Calibri" panose="020F0502020204030204" pitchFamily="34" charset="0"/>
                <a:cs typeface="Times New Roman" panose="02020603050405020304" pitchFamily="18" charset="0"/>
              </a:rPr>
              <a:t>Silvijos Papaurėlytės-Klovienės Lietuvių kalbos tekstyno pagrindu atlikti tyrimai parodė</a:t>
            </a:r>
            <a:endParaRPr lang="en-US" sz="2400" dirty="0"/>
          </a:p>
        </p:txBody>
      </p:sp>
      <p:sp>
        <p:nvSpPr>
          <p:cNvPr id="3" name="Subtitle 2">
            <a:extLst>
              <a:ext uri="{FF2B5EF4-FFF2-40B4-BE49-F238E27FC236}">
                <a16:creationId xmlns:a16="http://schemas.microsoft.com/office/drawing/2014/main" id="{E22B34BF-7B21-489F-B34D-FD4B6D081C8C}"/>
              </a:ext>
            </a:extLst>
          </p:cNvPr>
          <p:cNvSpPr>
            <a:spLocks noGrp="1"/>
          </p:cNvSpPr>
          <p:nvPr>
            <p:ph type="subTitle" idx="1"/>
          </p:nvPr>
        </p:nvSpPr>
        <p:spPr>
          <a:xfrm>
            <a:off x="352425" y="1790700"/>
            <a:ext cx="11725275" cy="4429124"/>
          </a:xfrm>
        </p:spPr>
        <p:txBody>
          <a:bodyPr>
            <a:normAutofit/>
          </a:bodyPr>
          <a:lstStyle/>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lenkų tautybės žmogaus tipą išreiškia apibūdinimai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lenkiškas charakteris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lenkiška dvasia</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lenkiškas mentalitetas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lenkiška prigimtis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perdėtą savos vertės jausmą, vadinamą bendrinėje kalboje nevartotinu žodžiu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honoras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ir patriotizmą, atskleidžiantį itin stiprų ryšį su tėvyne (Papaurėlytė-Klovienė, 2010, 1–8).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Literatūrologai teigia, kad „šiuolaikinio lenko įvaizdis lietuvių kultūroje dar nėra suformuotas, tebesinaudojama XIX a. lenko kaip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kito</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stereotipu, vaizduojančiu lenką klastingą, išdidų, pavojingą ir neretai pranašesnį už lietuvį“ (Cidzikaitė 2007, 108).</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Panašūs ir kitų tyrimų rezultatai. Tautosakoje lenkai niekina lietuvius ir lietuvių kalbą, yra išdidūs, pasipūtę (Anglickienė 2007, 212–220),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iš studentų apklausos apibendrintas lenkų stereotipas taip pat neigiamas. Respondentai teigia, kad lenkai save aukština, yra pasipūtę, tingūs, savanaudžiai. Kita vertus, jie draugiški ir linksmi (Senvaitytė 2004, 125).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03968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860-A27A-49B1-A49F-FB90D8D562ED}"/>
              </a:ext>
            </a:extLst>
          </p:cNvPr>
          <p:cNvSpPr>
            <a:spLocks noGrp="1"/>
          </p:cNvSpPr>
          <p:nvPr>
            <p:ph type="ctrTitle"/>
          </p:nvPr>
        </p:nvSpPr>
        <p:spPr>
          <a:xfrm>
            <a:off x="1009650" y="114300"/>
            <a:ext cx="9658350" cy="790575"/>
          </a:xfrm>
        </p:spPr>
        <p:txBody>
          <a:bodyPr>
            <a:normAutofit/>
          </a:bodyPr>
          <a:lstStyle/>
          <a:p>
            <a:r>
              <a:rPr lang="lt-LT" sz="2000" dirty="0">
                <a:effectLst/>
                <a:latin typeface="Times New Roman" panose="02020603050405020304" pitchFamily="18" charset="0"/>
                <a:ea typeface="Calibri" panose="020F0502020204030204" pitchFamily="34" charset="0"/>
                <a:cs typeface="Times New Roman" panose="02020603050405020304" pitchFamily="18" charset="0"/>
              </a:rPr>
              <a:t>Stereotipiniai lietuvių bruožai, Silvijos Papaurėlytės-Klovienės atskleisti Lietuvių kalbos tekstyno pagrindu</a:t>
            </a:r>
            <a:endParaRPr lang="en-US" sz="2000" dirty="0"/>
          </a:p>
        </p:txBody>
      </p:sp>
      <p:sp>
        <p:nvSpPr>
          <p:cNvPr id="3" name="Subtitle 2">
            <a:extLst>
              <a:ext uri="{FF2B5EF4-FFF2-40B4-BE49-F238E27FC236}">
                <a16:creationId xmlns:a16="http://schemas.microsoft.com/office/drawing/2014/main" id="{3748CC44-8C96-4257-8FA3-F783DFFF6DE8}"/>
              </a:ext>
            </a:extLst>
          </p:cNvPr>
          <p:cNvSpPr>
            <a:spLocks noGrp="1"/>
          </p:cNvSpPr>
          <p:nvPr>
            <p:ph type="subTitle" idx="1"/>
          </p:nvPr>
        </p:nvSpPr>
        <p:spPr>
          <a:xfrm>
            <a:off x="838199" y="1152525"/>
            <a:ext cx="10982325" cy="5172075"/>
          </a:xfrm>
        </p:spPr>
        <p:txBody>
          <a:bodyPr>
            <a:normAutofit/>
          </a:bodyPr>
          <a:lstStyle/>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Lietuviai yra nuolankūs, nuolaidūs, labai nesureikšmina savo asmenybės svarbos, linkę nusileisti. Jiems būdingas kuklumas ir santūrumas. Autorės teigimu, taip charakterizuojamas žmogus nesistengia iškelti savo „aš“, tik gal nėra linkęs prisitaikyti.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Lietuviams priskiriama ir savigarba, darbštumas, o darbštūs žmonės, kaip žinome, dažnai būna atkaklūs, užsispyrę, tvirtos valios.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Lietuvių atkaklumas kontekstuose beveik sakralizuojamas, su šiomis savybėmis ir požiūriu į darbą siejama lietuvių atsakomybės sąvoka.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Kaip ryškiausias lietuvių bruožas išskiriamas ir pavydas, jiems būdingas ir įtarumas. Autorės manymu, šie bruožai gali trukdyti bendrauti su kitais.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Bet kita vertus, lietuviai atviri kitiems žmonėms, jiems būdingas vaišingumas, atėjęs iš senų laikų, taip pat istoriškai susiformavęs tautiškumo vertės pojūtis, patriotizmas. </a:t>
            </a: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Kaip pagrindinius, dažniausiai minimus bruožus, autorė mini darbštumą ir pavydumą (Papaurėlytė-Klovienė, 2009, 244–252).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7990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BE6DE-4C1B-47C8-B644-DD943602F476}"/>
              </a:ext>
            </a:extLst>
          </p:cNvPr>
          <p:cNvSpPr>
            <a:spLocks noGrp="1"/>
          </p:cNvSpPr>
          <p:nvPr>
            <p:ph type="title"/>
          </p:nvPr>
        </p:nvSpPr>
        <p:spPr/>
        <p:txBody>
          <a:bodyPr>
            <a:normAutofit/>
          </a:bodyPr>
          <a:lstStyle/>
          <a:p>
            <a:r>
              <a:rPr lang="lt-LT" sz="2000" dirty="0">
                <a:latin typeface="Times New Roman" panose="02020603050405020304" pitchFamily="18" charset="0"/>
                <a:ea typeface="Calibri" panose="020F0502020204030204" pitchFamily="34" charset="0"/>
              </a:rPr>
              <a:t>Silvija Papaurėlytė-Klovienė (2010, 4), išanalizavusi Lietuvių kalbos tekstyno medžiagą (daugiau nei 200 žodžių </a:t>
            </a:r>
            <a:r>
              <a:rPr lang="lt-LT" sz="2000" i="1" dirty="0">
                <a:latin typeface="Times New Roman" panose="02020603050405020304" pitchFamily="18" charset="0"/>
                <a:ea typeface="Calibri" panose="020F0502020204030204" pitchFamily="34" charset="0"/>
              </a:rPr>
              <a:t>baltarusiškas (-a) v</a:t>
            </a:r>
            <a:r>
              <a:rPr lang="lt-LT" sz="2000" dirty="0">
                <a:latin typeface="Times New Roman" panose="02020603050405020304" pitchFamily="18" charset="0"/>
                <a:ea typeface="Calibri" panose="020F0502020204030204" pitchFamily="34" charset="0"/>
              </a:rPr>
              <a:t>artojimo pavyzdžių) pastebėjo</a:t>
            </a:r>
            <a:endParaRPr lang="en-US" sz="2000" dirty="0"/>
          </a:p>
        </p:txBody>
      </p:sp>
      <p:sp>
        <p:nvSpPr>
          <p:cNvPr id="3" name="Content Placeholder 2">
            <a:extLst>
              <a:ext uri="{FF2B5EF4-FFF2-40B4-BE49-F238E27FC236}">
                <a16:creationId xmlns:a16="http://schemas.microsoft.com/office/drawing/2014/main" id="{D334A3BA-72E4-456E-8A36-AC1DF92EDFB2}"/>
              </a:ext>
            </a:extLst>
          </p:cNvPr>
          <p:cNvSpPr>
            <a:spLocks noGrp="1"/>
          </p:cNvSpPr>
          <p:nvPr>
            <p:ph idx="1"/>
          </p:nvPr>
        </p:nvSpPr>
        <p:spPr/>
        <p:txBody>
          <a:bodyPr/>
          <a:lstStyle/>
          <a:p>
            <a:r>
              <a:rPr lang="lt-LT" sz="1800" dirty="0">
                <a:effectLst/>
                <a:latin typeface="Times New Roman" panose="02020603050405020304" pitchFamily="18" charset="0"/>
                <a:ea typeface="Calibri" panose="020F0502020204030204" pitchFamily="34" charset="0"/>
              </a:rPr>
              <a:t>kad jame beveik iš viso nėra junginių, atskleidžiančių baltarusių nacionalinio charakterio bruožus. Autorė daro išvadą, kad baltarusių konceptas lietuvių kalbinėje sąmonėje yra menkai susiformavęs, nes lietuviai šios tautos atstovų nesieja su jokiais charakterio bruožais. </a:t>
            </a:r>
          </a:p>
          <a:p>
            <a:r>
              <a:rPr lang="lt-LT" sz="1800" dirty="0">
                <a:effectLst/>
                <a:latin typeface="Times New Roman" panose="02020603050405020304" pitchFamily="18" charset="0"/>
                <a:ea typeface="Calibri" panose="020F0502020204030204" pitchFamily="34" charset="0"/>
              </a:rPr>
              <a:t>Tautosakoje baltarusiai taip pat nėra tiksliau apibūdinti. </a:t>
            </a:r>
          </a:p>
          <a:p>
            <a:r>
              <a:rPr lang="lt-LT" sz="1800" dirty="0">
                <a:effectLst/>
                <a:latin typeface="Times New Roman" panose="02020603050405020304" pitchFamily="18" charset="0"/>
                <a:ea typeface="Calibri" panose="020F0502020204030204" pitchFamily="34" charset="0"/>
              </a:rPr>
              <a:t>Remiantis D. Senvaitytės atliktos studentų apklausos duomenimis, galima išskirti tokius gudams būdingus bruožus: girtuokliai, nuoširdūs, draugiški, tinginiai, geraširdžiai, linksmi. </a:t>
            </a:r>
          </a:p>
          <a:p>
            <a:r>
              <a:rPr lang="lt-LT" sz="1800" dirty="0">
                <a:effectLst/>
                <a:latin typeface="Times New Roman" panose="02020603050405020304" pitchFamily="18" charset="0"/>
                <a:ea typeface="Calibri" panose="020F0502020204030204" pitchFamily="34" charset="0"/>
              </a:rPr>
              <a:t>Minėtina, kad dalis respondentų, dalyvavusių apklausoje (net 45 procentai), apskritai negalėjo nurodyti, kas būdinga baltarusiams (Senvaitytė 2004, 124).</a:t>
            </a:r>
            <a:endParaRPr lang="en-US" dirty="0"/>
          </a:p>
        </p:txBody>
      </p:sp>
    </p:spTree>
    <p:extLst>
      <p:ext uri="{BB962C8B-B14F-4D97-AF65-F5344CB8AC3E}">
        <p14:creationId xmlns:p14="http://schemas.microsoft.com/office/powerpoint/2010/main" val="2539049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5C8B9-854D-4887-9F47-882B6C669337}"/>
              </a:ext>
            </a:extLst>
          </p:cNvPr>
          <p:cNvSpPr>
            <a:spLocks noGrp="1"/>
          </p:cNvSpPr>
          <p:nvPr>
            <p:ph type="ctrTitle"/>
          </p:nvPr>
        </p:nvSpPr>
        <p:spPr>
          <a:xfrm>
            <a:off x="495301" y="200026"/>
            <a:ext cx="10172700" cy="666750"/>
          </a:xfrm>
        </p:spPr>
        <p:txBody>
          <a:bodyPr>
            <a:normAutofit/>
          </a:bodyPr>
          <a:lstStyle/>
          <a:p>
            <a:r>
              <a:rPr lang="lt-LT" sz="2000" b="1" dirty="0"/>
              <a:t>Kognityvinė TAUTOS definicija</a:t>
            </a:r>
            <a:br>
              <a:rPr lang="lt-LT" sz="2000" b="1" dirty="0"/>
            </a:br>
            <a:r>
              <a:rPr lang="lt-LT" sz="2000" b="1" dirty="0"/>
              <a:t>Baziniai suvokimai</a:t>
            </a:r>
            <a:endParaRPr lang="en-US" sz="2000" b="1" dirty="0"/>
          </a:p>
        </p:txBody>
      </p:sp>
      <p:sp>
        <p:nvSpPr>
          <p:cNvPr id="3" name="Subtitle 2">
            <a:extLst>
              <a:ext uri="{FF2B5EF4-FFF2-40B4-BE49-F238E27FC236}">
                <a16:creationId xmlns:a16="http://schemas.microsoft.com/office/drawing/2014/main" id="{9FE4C491-6E64-4E70-A0D1-C1C787B67E0D}"/>
              </a:ext>
            </a:extLst>
          </p:cNvPr>
          <p:cNvSpPr>
            <a:spLocks noGrp="1"/>
          </p:cNvSpPr>
          <p:nvPr>
            <p:ph type="subTitle" idx="1"/>
          </p:nvPr>
        </p:nvSpPr>
        <p:spPr>
          <a:xfrm>
            <a:off x="952500" y="1323975"/>
            <a:ext cx="9715500" cy="5191125"/>
          </a:xfrm>
        </p:spPr>
        <p:txBody>
          <a:bodyPr/>
          <a:lstStyle/>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dirty="0">
                <a:effectLst/>
                <a:latin typeface="Times New Roman" panose="02020603050405020304" pitchFamily="18" charset="0"/>
                <a:ea typeface="Calibri" panose="020F0502020204030204" pitchFamily="34" charset="0"/>
                <a:cs typeface="Times New Roman" panose="02020603050405020304" pitchFamily="18" charset="0"/>
              </a:rPr>
              <a:t>Savo </a:t>
            </a:r>
            <a:r>
              <a:rPr lang="lt-LT" b="1" dirty="0">
                <a:effectLst/>
                <a:latin typeface="Times New Roman" panose="02020603050405020304" pitchFamily="18" charset="0"/>
                <a:ea typeface="Calibri" panose="020F0502020204030204" pitchFamily="34" charset="0"/>
                <a:cs typeface="Times New Roman" panose="02020603050405020304" pitchFamily="18" charset="0"/>
              </a:rPr>
              <a:t>pasaulio suvokimas kaip „sumaišyto“</a:t>
            </a:r>
            <a:r>
              <a:rPr lang="lt-LT" dirty="0">
                <a:effectLst/>
                <a:latin typeface="Times New Roman" panose="02020603050405020304" pitchFamily="18" charset="0"/>
                <a:ea typeface="Calibri" panose="020F0502020204030204" pitchFamily="34" charset="0"/>
                <a:cs typeface="Times New Roman" panose="02020603050405020304" pitchFamily="18" charset="0"/>
              </a:rPr>
              <a:t>, kuriame greta gyvena kelių tautybių žmonės (kalbantys įvairiomis kalbomis), tampa realybe ir ji yra priešinama senajam pasaulio suvokimui. </a:t>
            </a:r>
          </a:p>
          <a:p>
            <a:r>
              <a:rPr lang="lt-LT" dirty="0">
                <a:effectLst/>
                <a:latin typeface="Times New Roman" panose="02020603050405020304" pitchFamily="18" charset="0"/>
                <a:ea typeface="Calibri" panose="020F0502020204030204" pitchFamily="34" charset="0"/>
                <a:cs typeface="Times New Roman" panose="02020603050405020304" pitchFamily="18" charset="0"/>
              </a:rPr>
              <a:t>Tas pasaulis laikui bėgant tampa anachronizmu. Senasis pasaulis buvo įsivaizduojamas taip: savo kraštas, kuriame senais gerais laikais gyveno tik lenkai; savo kaimas, kuriame visi buvo pažįstami (nebuvo net valdininkų, sentikiai būrėsi atskirai); savo šeima (kurioje mišrios santuokos buvo retenybė). </a:t>
            </a:r>
          </a:p>
          <a:p>
            <a:r>
              <a:rPr lang="lt-LT" dirty="0">
                <a:effectLst/>
                <a:latin typeface="Times New Roman" panose="02020603050405020304" pitchFamily="18" charset="0"/>
                <a:ea typeface="Calibri" panose="020F0502020204030204" pitchFamily="34" charset="0"/>
                <a:cs typeface="Times New Roman" panose="02020603050405020304" pitchFamily="18" charset="0"/>
              </a:rPr>
              <a:t>To senojo pasaulio nebėra jau gerą šimtmetį. Bendrai gyvenančios kelios tautos veikia viena kitą, tautinis identitetas formuojasi kitų identitetų kontekste, todėl svarbūs tampa savimonę formuojantys veiksniai; tarp jų pasitaiko išskirtinių, būdingų tik vienai tautai, ir bendrų, jungiančių tautas.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85246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19DE1-7628-4A04-B895-2B4B6CAD5DBF}"/>
              </a:ext>
            </a:extLst>
          </p:cNvPr>
          <p:cNvSpPr>
            <a:spLocks noGrp="1"/>
          </p:cNvSpPr>
          <p:nvPr>
            <p:ph type="ctrTitle"/>
          </p:nvPr>
        </p:nvSpPr>
        <p:spPr>
          <a:xfrm>
            <a:off x="1523999" y="219075"/>
            <a:ext cx="9144000" cy="981075"/>
          </a:xfrm>
        </p:spPr>
        <p:txBody>
          <a:bodyPr>
            <a:normAutofit/>
          </a:bodyPr>
          <a:lstStyle/>
          <a:p>
            <a:r>
              <a:rPr lang="lt-LT" sz="2000" dirty="0"/>
              <a:t>Kognityvinė TAUTOS definicija</a:t>
            </a:r>
            <a:br>
              <a:rPr lang="lt-LT" sz="2000" dirty="0"/>
            </a:br>
            <a:r>
              <a:rPr lang="lt-LT" sz="2000" dirty="0"/>
              <a:t>Baziniai suvokimai</a:t>
            </a:r>
            <a:endParaRPr lang="en-US" sz="2000" dirty="0"/>
          </a:p>
        </p:txBody>
      </p:sp>
      <p:sp>
        <p:nvSpPr>
          <p:cNvPr id="3" name="Subtitle 2">
            <a:extLst>
              <a:ext uri="{FF2B5EF4-FFF2-40B4-BE49-F238E27FC236}">
                <a16:creationId xmlns:a16="http://schemas.microsoft.com/office/drawing/2014/main" id="{83BFE137-B974-4A6A-8F19-EDB6E86B9405}"/>
              </a:ext>
            </a:extLst>
          </p:cNvPr>
          <p:cNvSpPr>
            <a:spLocks noGrp="1"/>
          </p:cNvSpPr>
          <p:nvPr>
            <p:ph type="subTitle" idx="1"/>
          </p:nvPr>
        </p:nvSpPr>
        <p:spPr>
          <a:xfrm>
            <a:off x="1390650" y="1706562"/>
            <a:ext cx="9144000" cy="3665537"/>
          </a:xfrm>
        </p:spPr>
        <p:txBody>
          <a:bodyPr/>
          <a:lstStyle/>
          <a:p>
            <a:pPr algn="l"/>
            <a:r>
              <a:rPr lang="lt-LT" sz="2000" dirty="0">
                <a:effectLst/>
                <a:latin typeface="Times New Roman" panose="02020603050405020304" pitchFamily="18" charset="0"/>
                <a:ea typeface="Calibri" panose="020F0502020204030204" pitchFamily="34" charset="0"/>
                <a:cs typeface="Times New Roman" panose="02020603050405020304" pitchFamily="18" charset="0"/>
              </a:rPr>
              <a:t>Vienu iš pagrindinių veiksnių, būdingų kiekvienos tautos atstovams, išlieka jų </a:t>
            </a:r>
            <a:r>
              <a:rPr lang="lt-LT" sz="2000" b="1" dirty="0">
                <a:effectLst/>
                <a:latin typeface="Times New Roman" panose="02020603050405020304" pitchFamily="18" charset="0"/>
                <a:ea typeface="Calibri" panose="020F0502020204030204" pitchFamily="34" charset="0"/>
                <a:cs typeface="Times New Roman" panose="02020603050405020304" pitchFamily="18" charset="0"/>
              </a:rPr>
              <a:t>vartojama kalba</a:t>
            </a:r>
            <a:r>
              <a:rPr lang="lt-LT" sz="2000" dirty="0">
                <a:effectLst/>
                <a:latin typeface="Times New Roman" panose="02020603050405020304" pitchFamily="18" charset="0"/>
                <a:ea typeface="Calibri" panose="020F0502020204030204" pitchFamily="34" charset="0"/>
                <a:cs typeface="Times New Roman" panose="02020603050405020304" pitchFamily="18" charset="0"/>
              </a:rPr>
              <a:t>.</a:t>
            </a:r>
          </a:p>
          <a:p>
            <a:pPr algn="l"/>
            <a:endParaRPr lang="lt-LT"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l"/>
            <a:r>
              <a:rPr lang="lt-LT" sz="2000" dirty="0">
                <a:effectLst/>
                <a:latin typeface="Times New Roman" panose="02020603050405020304" pitchFamily="18" charset="0"/>
                <a:ea typeface="Calibri" panose="020F0502020204030204" pitchFamily="34" charset="0"/>
                <a:cs typeface="Times New Roman" panose="02020603050405020304" pitchFamily="18" charset="0"/>
              </a:rPr>
              <a:t> Kaip parodė analizė, identifikuoti tautą remiantis tik kalbos kriterijumi ne visada įmanoma, nes kaimo žmogus kategorizuoja pasaulį subtiliau. </a:t>
            </a:r>
          </a:p>
          <a:p>
            <a:pPr algn="l"/>
            <a:endParaRPr lang="lt-LT"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l"/>
            <a:r>
              <a:rPr lang="lt-LT" sz="2000" dirty="0">
                <a:effectLst/>
                <a:latin typeface="Times New Roman" panose="02020603050405020304" pitchFamily="18" charset="0"/>
                <a:ea typeface="Calibri" panose="020F0502020204030204" pitchFamily="34" charset="0"/>
                <a:cs typeface="Times New Roman" panose="02020603050405020304" pitchFamily="18" charset="0"/>
              </a:rPr>
              <a:t>Viena kalba kalbantieji vietinės visuomenės atstovai skirstomi į dar smulkesnes grupes.</a:t>
            </a:r>
          </a:p>
          <a:p>
            <a:pPr algn="l"/>
            <a:r>
              <a:rPr lang="lt-LT"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algn="l"/>
            <a:r>
              <a:rPr lang="lt-LT" sz="2000" dirty="0">
                <a:effectLst/>
                <a:latin typeface="Times New Roman" panose="02020603050405020304" pitchFamily="18" charset="0"/>
                <a:ea typeface="Calibri" panose="020F0502020204030204" pitchFamily="34" charset="0"/>
                <a:cs typeface="Times New Roman" panose="02020603050405020304" pitchFamily="18" charset="0"/>
              </a:rPr>
              <a:t>Kalbos koncepto analizėje kelta mintis apie kalbų toleranciją tinka ir kalbant apie tautybes.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95525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518C6-1FA4-4306-9B9D-F90215602565}"/>
              </a:ext>
            </a:extLst>
          </p:cNvPr>
          <p:cNvSpPr>
            <a:spLocks noGrp="1"/>
          </p:cNvSpPr>
          <p:nvPr>
            <p:ph type="title"/>
          </p:nvPr>
        </p:nvSpPr>
        <p:spPr/>
        <p:txBody>
          <a:bodyPr/>
          <a:lstStyle/>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Regione gyvenančių įvairių tautybių žmonių pavadinimai</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FF72257-8623-45F6-9D77-961A8B3A8290}"/>
              </a:ext>
            </a:extLst>
          </p:cNvPr>
          <p:cNvSpPr>
            <a:spLocks noGrp="1"/>
          </p:cNvSpPr>
          <p:nvPr>
            <p:ph idx="1"/>
          </p:nvPr>
        </p:nvSpPr>
        <p:spPr>
          <a:xfrm>
            <a:off x="762000" y="1209675"/>
            <a:ext cx="10591800" cy="4967288"/>
          </a:xfrm>
        </p:spPr>
        <p:txBody>
          <a:bodyPr>
            <a:normAutofit fontScale="85000" lnSpcReduction="10000"/>
          </a:bodyPr>
          <a:lstStyle/>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bendresni, visiems gyventojams taikomus apibūdinim</a:t>
            </a:r>
            <a:r>
              <a:rPr lang="pl-PL" sz="1800" dirty="0">
                <a:effectLst/>
                <a:latin typeface="Times New Roman" panose="02020603050405020304" pitchFamily="18" charset="0"/>
                <a:ea typeface="Calibri" panose="020F0502020204030204" pitchFamily="34" charset="0"/>
                <a:cs typeface="Times New Roman" panose="02020603050405020304" pitchFamily="18" charset="0"/>
              </a:rPr>
              <a:t>ai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ludzie</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naród</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„žmonės, tauta“, </a:t>
            </a:r>
            <a:endParaRPr lang="pl-PL"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konkre</a:t>
            </a:r>
            <a:r>
              <a:rPr lang="pl-PL" sz="1800" dirty="0">
                <a:effectLst/>
                <a:latin typeface="Times New Roman" panose="02020603050405020304" pitchFamily="18" charset="0"/>
                <a:ea typeface="Calibri" panose="020F0502020204030204" pitchFamily="34" charset="0"/>
                <a:cs typeface="Times New Roman" panose="02020603050405020304" pitchFamily="18" charset="0"/>
              </a:rPr>
              <a:t>t</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ųs, susijusius su atskirų tautybių pavadinimais: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Polak, Białorusin, Rosjanin, Litwin</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Šalia oficialių pavadinimų, būdingų bendrinei lenkų kalbai, vartojami ir tarminiai žodžiai arba tarminės bendrinių žodžių morfologinės formos, pasižyminčios tam tikrais konotaciniais atspalviais: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Polaki, Polaczka, Biełarus, Biełarusy, Ruski, Ruskie, Litowiec, Litewcy, Litowcy</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Sentikiams taikomas apibendrintas pavadinimas: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starowiery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arba</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 Moskali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Rusus žmonės dažnai vadina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bolszewiki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Pasitaiko ir pravardžių: lietuviai lenkų buvo vadinami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żaguny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ir</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 kłumpi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o lietuviai lenkus vadindavo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łapci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t>
            </a:r>
          </a:p>
          <a:p>
            <a:pPr indent="228600" algn="just">
              <a:lnSpc>
                <a:spcPct val="150000"/>
              </a:lnSpc>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lt-LT" sz="1800" dirty="0">
                <a:effectLst/>
                <a:latin typeface="Palemonas"/>
                <a:ea typeface="Calibri" panose="020F0502020204030204" pitchFamily="34" charset="0"/>
                <a:cs typeface="Times New Roman" panose="02020603050405020304" pitchFamily="18" charset="0"/>
              </a:rPr>
              <a:t>Žodis </a:t>
            </a:r>
            <a:r>
              <a:rPr lang="lt-LT" sz="1800" i="1" dirty="0">
                <a:effectLst/>
                <a:latin typeface="Palemonas"/>
                <a:ea typeface="Calibri" panose="020F0502020204030204" pitchFamily="34" charset="0"/>
                <a:cs typeface="Times New Roman" panose="02020603050405020304" pitchFamily="18" charset="0"/>
              </a:rPr>
              <a:t>žagūnas</a:t>
            </a:r>
            <a:r>
              <a:rPr lang="lt-LT" sz="1800" dirty="0">
                <a:effectLst/>
                <a:latin typeface="Palemonas"/>
                <a:ea typeface="Calibri" panose="020F0502020204030204" pitchFamily="34" charset="0"/>
                <a:cs typeface="Times New Roman" panose="02020603050405020304" pitchFamily="18" charset="0"/>
              </a:rPr>
              <a:t> „</a:t>
            </a:r>
            <a:r>
              <a:rPr lang="lt-LT" sz="1800" dirty="0">
                <a:solidFill>
                  <a:srgbClr val="000000"/>
                </a:solidFill>
                <a:effectLst/>
                <a:latin typeface="Palemonas"/>
                <a:ea typeface="Calibri" panose="020F0502020204030204" pitchFamily="34" charset="0"/>
                <a:cs typeface="Times New Roman" panose="02020603050405020304" pitchFamily="18" charset="0"/>
              </a:rPr>
              <a:t>lietuviškai kalbantis Lazūnų gyventojas“ (LKŽ), vartojamas lenkų tarmėse tik keliuose kaimuose paribyje su Gudija.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lt-LT" sz="1800" dirty="0">
                <a:effectLst/>
                <a:latin typeface="Palemonas"/>
                <a:ea typeface="Calibri" panose="020F0502020204030204" pitchFamily="34" charset="0"/>
                <a:cs typeface="Times New Roman" panose="02020603050405020304" pitchFamily="18" charset="0"/>
              </a:rPr>
              <a:t>Lenk. </a:t>
            </a:r>
            <a:r>
              <a:rPr lang="lt-LT" sz="1800" i="1" dirty="0">
                <a:effectLst/>
                <a:latin typeface="Palemonas"/>
                <a:ea typeface="Calibri" panose="020F0502020204030204" pitchFamily="34" charset="0"/>
                <a:cs typeface="Times New Roman" panose="02020603050405020304" pitchFamily="18" charset="0"/>
              </a:rPr>
              <a:t>łapeć</a:t>
            </a:r>
            <a:r>
              <a:rPr lang="lt-LT" sz="1800" dirty="0">
                <a:effectLst/>
                <a:latin typeface="Palemonas"/>
                <a:ea typeface="Calibri" panose="020F0502020204030204" pitchFamily="34" charset="0"/>
                <a:cs typeface="Times New Roman" panose="02020603050405020304" pitchFamily="18" charset="0"/>
              </a:rPr>
              <a:t> „apavas iš vytelių, odos ir šiaudų“; čia: žmogaus pavadinimas pagal nešiojamą apavą.</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386158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2A4213-2BF5-46F9-A98B-19C89E403BB0}"/>
              </a:ext>
            </a:extLst>
          </p:cNvPr>
          <p:cNvSpPr>
            <a:spLocks noGrp="1"/>
          </p:cNvSpPr>
          <p:nvPr>
            <p:ph idx="1"/>
          </p:nvPr>
        </p:nvSpPr>
        <p:spPr/>
        <p:txBody>
          <a:bodyPr/>
          <a:lstStyle/>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Tautai paprastai priskiriama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teritorija, kurioje ji gyvena kompaktiškai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Žmonių prisiminimuose labai gyvas savo krašto suvokimas, besikeičiančių valstybės sienų vaizdinys lemia sudėtingą savo ir kitų tautinės tapatybės konceptualizavimą paribyje. </a:t>
            </a:r>
          </a:p>
          <a:p>
            <a:pPr marL="0" indent="0">
              <a:buNone/>
            </a:pP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Tai sietina su tautybės kaita (gudas tampa lenku) arba išlaikomu lokaliosios tautybės suvokimu (Lietuvos lenkas). Visas tautas jungiančiu veiksniu tampa pastaraisiais dešimtmečiais besiformuojantis bendros, laisvos, stabilios valstybės vaizdinys. </a:t>
            </a:r>
          </a:p>
          <a:p>
            <a:pPr marL="0" indent="0">
              <a:buNone/>
            </a:pP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Tokios savimonės veiksnys formuojasi laipsniškai, kartais pasitaiko maišto elementų, bet esama ir sąmoningo pasirinkimo apraiškų; žmogus tampa aktyviu visuomeninio gyvenimo dalyviu.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Title 1">
            <a:extLst>
              <a:ext uri="{FF2B5EF4-FFF2-40B4-BE49-F238E27FC236}">
                <a16:creationId xmlns:a16="http://schemas.microsoft.com/office/drawing/2014/main" id="{55EE8917-6FBB-4434-81B4-4A22C6289E7F}"/>
              </a:ext>
            </a:extLst>
          </p:cNvPr>
          <p:cNvSpPr>
            <a:spLocks noGrp="1"/>
          </p:cNvSpPr>
          <p:nvPr>
            <p:ph type="title"/>
          </p:nvPr>
        </p:nvSpPr>
        <p:spPr>
          <a:xfrm>
            <a:off x="838200" y="365125"/>
            <a:ext cx="10515600" cy="1325563"/>
          </a:xfrm>
        </p:spPr>
        <p:txBody>
          <a:bodyPr>
            <a:normAutofit/>
          </a:bodyPr>
          <a:lstStyle/>
          <a:p>
            <a:pPr algn="ctr"/>
            <a:r>
              <a:rPr lang="lt-LT" sz="2000" dirty="0"/>
              <a:t>Kognityvinė TAUTOS definicija</a:t>
            </a:r>
            <a:br>
              <a:rPr lang="lt-LT" sz="2000" dirty="0"/>
            </a:br>
            <a:r>
              <a:rPr lang="lt-LT" sz="2000" dirty="0"/>
              <a:t>Baziniai suvokimai</a:t>
            </a:r>
            <a:endParaRPr lang="en-US" sz="2000" dirty="0"/>
          </a:p>
        </p:txBody>
      </p:sp>
    </p:spTree>
    <p:extLst>
      <p:ext uri="{BB962C8B-B14F-4D97-AF65-F5344CB8AC3E}">
        <p14:creationId xmlns:p14="http://schemas.microsoft.com/office/powerpoint/2010/main" val="3691475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BDCB4-956D-489E-AAC2-6345B684524E}"/>
              </a:ext>
            </a:extLst>
          </p:cNvPr>
          <p:cNvSpPr>
            <a:spLocks noGrp="1"/>
          </p:cNvSpPr>
          <p:nvPr>
            <p:ph type="ctrTitle"/>
          </p:nvPr>
        </p:nvSpPr>
        <p:spPr>
          <a:xfrm>
            <a:off x="1524000" y="1476374"/>
            <a:ext cx="9143999" cy="4143376"/>
          </a:xfrm>
        </p:spPr>
        <p:txBody>
          <a:bodyPr>
            <a:normAutofit/>
          </a:bodyPr>
          <a:lstStyle/>
          <a:p>
            <a:pPr marL="285750" indent="-285750" algn="l">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Šiame kontekste tautos ir tautybės suvokimui ypač reikšminga </a:t>
            </a:r>
            <a:r>
              <a:rPr lang="lt-LT" sz="1800" b="1" dirty="0">
                <a:effectLst/>
                <a:latin typeface="Times New Roman" panose="02020603050405020304" pitchFamily="18" charset="0"/>
                <a:ea typeface="Calibri" panose="020F0502020204030204" pitchFamily="34" charset="0"/>
              </a:rPr>
              <a:t>tolerancijos sąvoka</a:t>
            </a:r>
            <a:r>
              <a:rPr lang="lt-LT" sz="1800" dirty="0">
                <a:effectLst/>
                <a:latin typeface="Times New Roman" panose="02020603050405020304" pitchFamily="18" charset="0"/>
                <a:ea typeface="Calibri" panose="020F0502020204030204" pitchFamily="34" charset="0"/>
              </a:rPr>
              <a:t>. </a:t>
            </a:r>
            <a:br>
              <a:rPr lang="lt-LT" sz="1800" dirty="0">
                <a:effectLst/>
                <a:latin typeface="Times New Roman" panose="02020603050405020304" pitchFamily="18" charset="0"/>
                <a:ea typeface="Calibri" panose="020F0502020204030204" pitchFamily="34" charset="0"/>
              </a:rPr>
            </a:br>
            <a:br>
              <a:rPr lang="lt-LT" sz="1800" dirty="0">
                <a:effectLst/>
                <a:latin typeface="Times New Roman" panose="02020603050405020304" pitchFamily="18" charset="0"/>
                <a:ea typeface="Calibri" panose="020F0502020204030204" pitchFamily="34" charset="0"/>
              </a:rPr>
            </a:br>
            <a:r>
              <a:rPr lang="lt-LT" sz="1800" dirty="0">
                <a:effectLst/>
                <a:latin typeface="Times New Roman" panose="02020603050405020304" pitchFamily="18" charset="0"/>
                <a:ea typeface="Calibri" panose="020F0502020204030204" pitchFamily="34" charset="0"/>
              </a:rPr>
              <a:t>Paribio gyventojai ją atskleidžia tiesiogiai, akcentuodami taikų visų tautybių atstovų sugyvenimą, atvykėlių priėmimą (su tam tikromis išlygomis). Tai pastebima iš bendro naratyvų turinio, kuriame nėra skiriama daug dėmesio nesutarimams tautiniu pagrindu, o verčiau pasakojama apie visokias ydas turinčius žmones. </a:t>
            </a:r>
            <a:br>
              <a:rPr lang="lt-LT" sz="1800" dirty="0">
                <a:effectLst/>
                <a:latin typeface="Times New Roman" panose="02020603050405020304" pitchFamily="18" charset="0"/>
                <a:ea typeface="Calibri" panose="020F0502020204030204" pitchFamily="34" charset="0"/>
              </a:rPr>
            </a:br>
            <a:br>
              <a:rPr lang="lt-LT" sz="1800" dirty="0">
                <a:effectLst/>
                <a:latin typeface="Times New Roman" panose="02020603050405020304" pitchFamily="18" charset="0"/>
                <a:ea typeface="Calibri" panose="020F0502020204030204" pitchFamily="34" charset="0"/>
              </a:rPr>
            </a:br>
            <a:r>
              <a:rPr lang="lt-LT" sz="1800" dirty="0">
                <a:effectLst/>
                <a:latin typeface="Times New Roman" panose="02020603050405020304" pitchFamily="18" charset="0"/>
                <a:ea typeface="Calibri" panose="020F0502020204030204" pitchFamily="34" charset="0"/>
              </a:rPr>
              <a:t>Tai liudija ir etninių stereotipų portretai, parodantys, kad įvairių tautybių žmonėms vienoje daugiatautėje bendruomenėje pavyko išsaugoti sau būdingus bruožus. </a:t>
            </a:r>
            <a:br>
              <a:rPr lang="lt-LT" sz="1800" dirty="0">
                <a:effectLst/>
                <a:latin typeface="Times New Roman" panose="02020603050405020304" pitchFamily="18" charset="0"/>
                <a:ea typeface="Calibri" panose="020F0502020204030204" pitchFamily="34" charset="0"/>
              </a:rPr>
            </a:br>
            <a:br>
              <a:rPr lang="lt-LT" sz="1800" dirty="0">
                <a:effectLst/>
                <a:latin typeface="Times New Roman" panose="02020603050405020304" pitchFamily="18" charset="0"/>
                <a:ea typeface="Calibri" panose="020F0502020204030204" pitchFamily="34" charset="0"/>
              </a:rPr>
            </a:br>
            <a:r>
              <a:rPr lang="lt-LT" sz="1800" dirty="0">
                <a:effectLst/>
                <a:latin typeface="Times New Roman" panose="02020603050405020304" pitchFamily="18" charset="0"/>
                <a:ea typeface="Calibri" panose="020F0502020204030204" pitchFamily="34" charset="0"/>
              </a:rPr>
              <a:t>Galima manyti, kad tai yra gera prielaida naujiems santykiams ir naujai valstybei formuoti. Veiksnys, siekiantis istorinius laikus, tampa svarbus ir šiuolaikinėje visuomenėje.</a:t>
            </a:r>
            <a:endParaRPr lang="en-US" dirty="0"/>
          </a:p>
        </p:txBody>
      </p:sp>
      <p:sp>
        <p:nvSpPr>
          <p:cNvPr id="4" name="Title 1">
            <a:extLst>
              <a:ext uri="{FF2B5EF4-FFF2-40B4-BE49-F238E27FC236}">
                <a16:creationId xmlns:a16="http://schemas.microsoft.com/office/drawing/2014/main" id="{F2FB2AFF-41EF-4121-809F-3893B4C9E5AB}"/>
              </a:ext>
            </a:extLst>
          </p:cNvPr>
          <p:cNvSpPr txBox="1">
            <a:spLocks/>
          </p:cNvSpPr>
          <p:nvPr/>
        </p:nvSpPr>
        <p:spPr>
          <a:xfrm>
            <a:off x="1523999" y="219075"/>
            <a:ext cx="9144000" cy="98107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t-LT" sz="2000"/>
              <a:t>Kognityvinė TAUTOS definicija</a:t>
            </a:r>
            <a:br>
              <a:rPr lang="lt-LT" sz="2000"/>
            </a:br>
            <a:r>
              <a:rPr lang="lt-LT" sz="2000"/>
              <a:t>Baziniai suvokimai</a:t>
            </a:r>
            <a:endParaRPr lang="en-US" sz="2000" dirty="0"/>
          </a:p>
        </p:txBody>
      </p:sp>
    </p:spTree>
    <p:extLst>
      <p:ext uri="{BB962C8B-B14F-4D97-AF65-F5344CB8AC3E}">
        <p14:creationId xmlns:p14="http://schemas.microsoft.com/office/powerpoint/2010/main" val="1439700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578F0-C0C0-4A7C-BCA7-3704AC2C2527}"/>
              </a:ext>
            </a:extLst>
          </p:cNvPr>
          <p:cNvSpPr>
            <a:spLocks noGrp="1"/>
          </p:cNvSpPr>
          <p:nvPr>
            <p:ph type="ctrTitle"/>
          </p:nvPr>
        </p:nvSpPr>
        <p:spPr>
          <a:xfrm>
            <a:off x="1133474" y="230189"/>
            <a:ext cx="9534525" cy="779461"/>
          </a:xfrm>
        </p:spPr>
        <p:txBody>
          <a:bodyPr>
            <a:normAutofit/>
          </a:bodyPr>
          <a:lstStyle/>
          <a:p>
            <a:r>
              <a:rPr lang="lt-LT" sz="2400" b="1" dirty="0">
                <a:effectLst/>
                <a:latin typeface="Times New Roman" panose="02020603050405020304" pitchFamily="18" charset="0"/>
                <a:ea typeface="Calibri" panose="020F0502020204030204" pitchFamily="34" charset="0"/>
                <a:cs typeface="Times New Roman" panose="02020603050405020304" pitchFamily="18" charset="0"/>
              </a:rPr>
              <a:t>Regione gyvenančių įvairių tautybių žmonių pavadinimai</a:t>
            </a:r>
            <a:endParaRPr lang="en-US" sz="2400" dirty="0"/>
          </a:p>
        </p:txBody>
      </p:sp>
      <p:sp>
        <p:nvSpPr>
          <p:cNvPr id="3" name="Subtitle 2">
            <a:extLst>
              <a:ext uri="{FF2B5EF4-FFF2-40B4-BE49-F238E27FC236}">
                <a16:creationId xmlns:a16="http://schemas.microsoft.com/office/drawing/2014/main" id="{960D6A08-3C54-424E-B986-160365390648}"/>
              </a:ext>
            </a:extLst>
          </p:cNvPr>
          <p:cNvSpPr>
            <a:spLocks noGrp="1"/>
          </p:cNvSpPr>
          <p:nvPr>
            <p:ph type="subTitle" idx="1"/>
          </p:nvPr>
        </p:nvSpPr>
        <p:spPr>
          <a:xfrm>
            <a:off x="1304925" y="1266825"/>
            <a:ext cx="9744075" cy="3990975"/>
          </a:xfrm>
        </p:spPr>
        <p:txBody>
          <a:bodyPr>
            <a:normAutofit fontScale="85000" lnSpcReduction="20000"/>
          </a:bodyPr>
          <a:lstStyle/>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Kaimo gyventojų kalboje dažni žodžiai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ludzie</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naród</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narod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sudaro stabiliuosius junginius su įvairiais būdvardžiais: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tutejsze ludzie, miejscowe ludzie; przyjezdny naród, najezdy naród, przyjechały; mieszany, pomieszany naród; prosty, zastraszony, zaciśnięty, dziki naród</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Kai kurie apibūdinimai kontekstuose būdingi tik atskirų tautybių žmonėms, o kiti apibūdina kelias tautines grupes: „vietiniais“ save vadina lenkai, o atvykėliais į lenkų kraštą laikomi rusai, baltarusiai ir lietuviai. </a:t>
            </a:r>
          </a:p>
          <a:p>
            <a:pPr indent="228600" algn="just">
              <a:lnSpc>
                <a:spcPct val="150000"/>
              </a:lnSpc>
              <a:spcAft>
                <a:spcPts val="1000"/>
              </a:spcAft>
            </a:pP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228600"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Prie lenkų ir lietuvių tautybių pavadinimų atsiranda ir būdvardžių: </a:t>
            </a:r>
            <a:r>
              <a:rPr lang="lt-LT" sz="1800" i="1" dirty="0">
                <a:effectLst/>
                <a:latin typeface="Times New Roman" panose="02020603050405020304" pitchFamily="18" charset="0"/>
                <a:ea typeface="Calibri" panose="020F0502020204030204" pitchFamily="34" charset="0"/>
                <a:cs typeface="Times New Roman" panose="02020603050405020304" pitchFamily="18" charset="0"/>
              </a:rPr>
              <a:t>zakajanny, zajadły</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„užsispyręs, užkietėjęs“, atspindinčių šių žmonių tautinį prieraišumą.</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1000"/>
              </a:spcAft>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60284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559C9-6D38-413C-A865-4FFDFEAAF1CC}"/>
              </a:ext>
            </a:extLst>
          </p:cNvPr>
          <p:cNvSpPr>
            <a:spLocks noGrp="1"/>
          </p:cNvSpPr>
          <p:nvPr>
            <p:ph type="title"/>
          </p:nvPr>
        </p:nvSpPr>
        <p:spPr/>
        <p:txBody>
          <a:bodyPr>
            <a:normAutofit/>
          </a:bodyPr>
          <a:lstStyle/>
          <a:p>
            <a:r>
              <a:rPr lang="lt-LT" sz="2000" b="1" dirty="0">
                <a:effectLst/>
                <a:latin typeface="Times New Roman" panose="02020603050405020304" pitchFamily="18" charset="0"/>
                <a:ea typeface="Calibri" panose="020F0502020204030204" pitchFamily="34" charset="0"/>
                <a:cs typeface="Times New Roman" panose="02020603050405020304" pitchFamily="18" charset="0"/>
              </a:rPr>
              <a:t>Regione gyvenančių įvairių tautybių žmonių pavadinimai</a:t>
            </a:r>
            <a:endParaRPr lang="en-US" sz="2000" dirty="0"/>
          </a:p>
        </p:txBody>
      </p:sp>
      <p:sp>
        <p:nvSpPr>
          <p:cNvPr id="3" name="Content Placeholder 2">
            <a:extLst>
              <a:ext uri="{FF2B5EF4-FFF2-40B4-BE49-F238E27FC236}">
                <a16:creationId xmlns:a16="http://schemas.microsoft.com/office/drawing/2014/main" id="{2FEF6236-2E35-4C25-A930-37CEF1FD9827}"/>
              </a:ext>
            </a:extLst>
          </p:cNvPr>
          <p:cNvSpPr>
            <a:spLocks noGrp="1"/>
          </p:cNvSpPr>
          <p:nvPr>
            <p:ph idx="1"/>
          </p:nvPr>
        </p:nvSpPr>
        <p:spPr>
          <a:xfrm>
            <a:off x="838200" y="1571625"/>
            <a:ext cx="10515600" cy="4605338"/>
          </a:xfrm>
        </p:spPr>
        <p:txBody>
          <a:bodyPr/>
          <a:lstStyle/>
          <a:p>
            <a:pPr marL="0" indent="0">
              <a:buNone/>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Tiriant tautos vaizdinius prasminga išskirti tris pagrindinius aspektus: </a:t>
            </a:r>
          </a:p>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tautinį</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 tautybių vaizdinius formuojantys veiksniai bei stereotipiniai tautybių bruožai (lenkų, gudų, lietuvių, rusų); </a:t>
            </a:r>
          </a:p>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religinį</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 tikėjimo svarba etninės grupės savimonėje (sentikių); </a:t>
            </a:r>
          </a:p>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ideologinį</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 įvairių ideologijų ir politinių veiksmų įtaka etninės grupės įsivaizdavimui (bolševikų). </a:t>
            </a:r>
          </a:p>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lokatyvinis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aspektas, nes tauta paprastai siejama su tam tikra teritorija.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47758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C8B56-8EF9-40E8-AB2C-2205C078D153}"/>
              </a:ext>
            </a:extLst>
          </p:cNvPr>
          <p:cNvSpPr>
            <a:spLocks noGrp="1"/>
          </p:cNvSpPr>
          <p:nvPr>
            <p:ph type="ctrTitle"/>
          </p:nvPr>
        </p:nvSpPr>
        <p:spPr>
          <a:xfrm>
            <a:off x="1447800" y="466725"/>
            <a:ext cx="9220200" cy="666750"/>
          </a:xfrm>
        </p:spPr>
        <p:txBody>
          <a:bodyPr/>
          <a:lstStyle/>
          <a:p>
            <a:r>
              <a:rPr lang="lt-LT" sz="1800" b="1" dirty="0">
                <a:effectLst/>
                <a:latin typeface="Times New Roman" panose="02020603050405020304" pitchFamily="18" charset="0"/>
                <a:ea typeface="Calibri" panose="020F0502020204030204" pitchFamily="34" charset="0"/>
              </a:rPr>
              <a:t>Lenkas</a:t>
            </a:r>
            <a:endParaRPr lang="en-US" dirty="0"/>
          </a:p>
        </p:txBody>
      </p:sp>
      <p:sp>
        <p:nvSpPr>
          <p:cNvPr id="3" name="Subtitle 2">
            <a:extLst>
              <a:ext uri="{FF2B5EF4-FFF2-40B4-BE49-F238E27FC236}">
                <a16:creationId xmlns:a16="http://schemas.microsoft.com/office/drawing/2014/main" id="{E932A147-1DD2-41D3-8778-CE4516CBAA75}"/>
              </a:ext>
            </a:extLst>
          </p:cNvPr>
          <p:cNvSpPr>
            <a:spLocks noGrp="1"/>
          </p:cNvSpPr>
          <p:nvPr>
            <p:ph type="subTitle" idx="1"/>
          </p:nvPr>
        </p:nvSpPr>
        <p:spPr>
          <a:xfrm>
            <a:off x="981075" y="1323975"/>
            <a:ext cx="9686925" cy="5067300"/>
          </a:xfrm>
        </p:spPr>
        <p:txBody>
          <a:bodyPr>
            <a:normAutofit/>
          </a:bodyPr>
          <a:lstStyle/>
          <a:p>
            <a:pPr marL="285750" indent="-285750" algn="l">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Lenkai laiko save Lietuvos lenkais (1), gyvenančiais šiame krašte nuo seno, nes čia buvo Lenkija, o Vilnius buvo lenkiškas miestas (2). </a:t>
            </a:r>
          </a:p>
          <a:p>
            <a:pPr marL="285750" indent="-285750" algn="l">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Svarbiu argumentu laikyti šią žemę sava ir save vietiniais gyventojais tampa prisiminimai, kad jų tėvai, seneliai ir proseneliai gyvenę šioje žemėje ir visą laiką visi kalbėję lenkiškai, kitos kalbos nemokėję (3, 4, 5). </a:t>
            </a:r>
          </a:p>
          <a:p>
            <a:pPr marL="285750" indent="-285750" algn="l">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Labai ryškūs ir dažnai pasikartojantys prisiminimai, kad tik neseniai į tas žemes atvykę gyventi kitų tautybių žmonių – lietuvių ir rusų, o anksčiau tų „jokių kitokių“ (4) nebuvę. </a:t>
            </a:r>
          </a:p>
          <a:p>
            <a:pPr marL="285750" indent="-285750" algn="l">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Kaime pasitaiko „užkietėjėlių“ lenkų, kurie, nors ir aiškiai išpažįsta tautines idėjas, dėl kurių net yra grėsęs kalėjimas (7), buvo vedę lietuves (6). </a:t>
            </a:r>
          </a:p>
          <a:p>
            <a:pPr marL="285750" indent="-285750" algn="l">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Yra ir nuomonių, kad lenkų ir rusų tautybių žmonės visada jaus lietuvių priespaudą, visada priklausys  žemesniam socialiniam sluoksniui ir jiems bus sunkiau užimti reikšmingą vietą visuomenėje (8). </a:t>
            </a:r>
          </a:p>
          <a:p>
            <a:pPr marL="285750" indent="-285750" algn="l">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Dėl savo senovinių papročių ir tikėjimo prietarais lenkai save vadina paprastais, tamsiais ir net laukiniais žmonėmis (9).</a:t>
            </a:r>
            <a:endParaRPr lang="en-US" dirty="0"/>
          </a:p>
        </p:txBody>
      </p:sp>
    </p:spTree>
    <p:extLst>
      <p:ext uri="{BB962C8B-B14F-4D97-AF65-F5344CB8AC3E}">
        <p14:creationId xmlns:p14="http://schemas.microsoft.com/office/powerpoint/2010/main" val="1751859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8D57F-ED59-4E87-B476-BB56CCBF2379}"/>
              </a:ext>
            </a:extLst>
          </p:cNvPr>
          <p:cNvSpPr>
            <a:spLocks noGrp="1"/>
          </p:cNvSpPr>
          <p:nvPr>
            <p:ph type="ctrTitle"/>
          </p:nvPr>
        </p:nvSpPr>
        <p:spPr>
          <a:xfrm>
            <a:off x="1133475" y="209551"/>
            <a:ext cx="9534526" cy="590550"/>
          </a:xfrm>
        </p:spPr>
        <p:txBody>
          <a:bodyPr>
            <a:normAutofit/>
          </a:bodyPr>
          <a:lstStyle/>
          <a:p>
            <a:r>
              <a:rPr lang="lt-LT" sz="2000" dirty="0"/>
              <a:t>Pavyzdžiai</a:t>
            </a:r>
            <a:endParaRPr lang="en-US" sz="2000" dirty="0"/>
          </a:p>
        </p:txBody>
      </p:sp>
      <p:sp>
        <p:nvSpPr>
          <p:cNvPr id="3" name="Subtitle 2">
            <a:extLst>
              <a:ext uri="{FF2B5EF4-FFF2-40B4-BE49-F238E27FC236}">
                <a16:creationId xmlns:a16="http://schemas.microsoft.com/office/drawing/2014/main" id="{20B3BFC9-6F06-45DC-9C28-21F5276D2F70}"/>
              </a:ext>
            </a:extLst>
          </p:cNvPr>
          <p:cNvSpPr>
            <a:spLocks noGrp="1"/>
          </p:cNvSpPr>
          <p:nvPr>
            <p:ph type="subTitle" idx="1"/>
          </p:nvPr>
        </p:nvSpPr>
        <p:spPr>
          <a:xfrm>
            <a:off x="581025" y="800101"/>
            <a:ext cx="11134725" cy="5924549"/>
          </a:xfrm>
        </p:spPr>
        <p:txBody>
          <a:bodyPr>
            <a:normAutofit fontScale="47500" lnSpcReduction="20000"/>
          </a:bodyPr>
          <a:lstStyle/>
          <a:p>
            <a:pPr lvl="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To oni mówio: pani jesteś Polaczko? Nu ja mówia: nu tak,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z Litwy Polaczka</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Taka mówia. Tego, a monż to... Nu oni mnie mówili, że ja Polka, a on Litwin. </a:t>
            </a:r>
            <a:r>
              <a:rPr lang="lt-LT"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[BM45, Jurgiškės]</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0"/>
              </a:spcBef>
            </a:pP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(A skąd tutej Polacy?) JL: Tu żyli... IM: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Od dawna</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Polska.JL: Wilno była polska miasto. Polacy żyli i zostali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w swojej ziemi</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w mieście żyli.</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[IM24, Bujwidze], [JL26, Buivydžiai]</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Bef>
                <a:spcPts val="0"/>
              </a:spcBef>
            </a:pP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&lt; Czy większość to Polacy?&gt; Tak, zawsze po polsku rozmawiali. I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ojcy, i dziaduki Polaki</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zawsze po polsku.</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[AT32, Prienai]</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0"/>
              </a:spcBef>
            </a:pP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Pradziadki wszystkie Polaki. Kiedyś nie było tu nikogo, jak wojna tu zaszła, wtedy już tu Litwini pojawili się, i Ruskie. Jak ja urodziła się, to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nie było tych żadnych, tylko Polacy byli</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[IM37, Nosilėnai]</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spcBef>
                <a:spcPts val="0"/>
              </a:spcBef>
            </a:pPr>
            <a:r>
              <a:rPr lang="lt-LT" sz="2500" dirty="0">
                <a:effectLst/>
                <a:latin typeface="Times New Roman" panose="02020603050405020304" pitchFamily="18" charset="0"/>
                <a:ea typeface="Times New Roman" panose="02020603050405020304" pitchFamily="18" charset="0"/>
                <a:cs typeface="Times New Roman" panose="02020603050405020304" pitchFamily="18" charset="0"/>
              </a:rPr>
              <a:t>Wiencej </a:t>
            </a:r>
            <a:r>
              <a:rPr lang="lt-LT" sz="2500" b="1" dirty="0">
                <a:effectLst/>
                <a:latin typeface="Times New Roman" panose="02020603050405020304" pitchFamily="18" charset="0"/>
                <a:ea typeface="Times New Roman" panose="02020603050405020304" pitchFamily="18" charset="0"/>
                <a:cs typeface="Times New Roman" panose="02020603050405020304" pitchFamily="18" charset="0"/>
              </a:rPr>
              <a:t>po polsku, po polsku</a:t>
            </a:r>
            <a:r>
              <a:rPr lang="lt-LT" sz="2500" dirty="0">
                <a:effectLst/>
                <a:latin typeface="Times New Roman" panose="02020603050405020304" pitchFamily="18" charset="0"/>
                <a:ea typeface="Times New Roman" panose="02020603050405020304" pitchFamily="18" charset="0"/>
                <a:cs typeface="Times New Roman" panose="02020603050405020304" pitchFamily="18" charset="0"/>
              </a:rPr>
              <a:t>, i ojciec wo, i jego ojciec, tak wszystkież byli </a:t>
            </a:r>
            <a:r>
              <a:rPr lang="lt-LT" sz="2500" b="1" dirty="0">
                <a:effectLst/>
                <a:latin typeface="Times New Roman" panose="02020603050405020304" pitchFamily="18" charset="0"/>
                <a:ea typeface="Times New Roman" panose="02020603050405020304" pitchFamily="18" charset="0"/>
                <a:cs typeface="Times New Roman" panose="02020603050405020304" pitchFamily="18" charset="0"/>
              </a:rPr>
              <a:t>Polaki.</a:t>
            </a:r>
            <a:r>
              <a:rPr lang="lt-LT" sz="2500" dirty="0">
                <a:effectLst/>
                <a:latin typeface="Times New Roman" panose="02020603050405020304" pitchFamily="18" charset="0"/>
                <a:ea typeface="Times New Roman" panose="02020603050405020304" pitchFamily="18" charset="0"/>
                <a:cs typeface="Times New Roman" panose="02020603050405020304" pitchFamily="18" charset="0"/>
              </a:rPr>
              <a:t> Nicht jak w mojej rodzinie, to nicht po litewsku nie mówili, nie umieli. Jeden, jeden taki był człowiek, który tam mniej wiencej. Nie, to taki był nauczyciel, ci chto to taki. Jak to jego była i naz’wiska.</a:t>
            </a:r>
            <a:r>
              <a:rPr lang="lt-LT"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2500" dirty="0">
                <a:effectLst/>
                <a:latin typeface="Times New Roman" panose="02020603050405020304" pitchFamily="18" charset="0"/>
                <a:ea typeface="Times New Roman" panose="02020603050405020304" pitchFamily="18" charset="0"/>
                <a:cs typeface="Times New Roman" panose="02020603050405020304" pitchFamily="18" charset="0"/>
              </a:rPr>
              <a:t>[WG30, Magūnai]</a:t>
            </a:r>
            <a:endParaRPr lang="en-US" sz="2500" dirty="0">
              <a:effectLst/>
              <a:latin typeface="TimesLT"/>
              <a:ea typeface="Times New Roman" panose="02020603050405020304" pitchFamily="18" charset="0"/>
              <a:cs typeface="Times New Roman" panose="02020603050405020304" pitchFamily="18" charset="0"/>
            </a:endParaRPr>
          </a:p>
          <a:p>
            <a:pPr algn="just">
              <a:lnSpc>
                <a:spcPct val="150000"/>
              </a:lnSpc>
              <a:spcBef>
                <a:spcPts val="0"/>
              </a:spcBef>
            </a:pPr>
            <a:r>
              <a:rPr lang="lt-LT" sz="25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500" dirty="0">
              <a:effectLst/>
              <a:latin typeface="TimesLT"/>
              <a:ea typeface="Times New Roman" panose="02020603050405020304" pitchFamily="18" charset="0"/>
              <a:cs typeface="Times New Roman" panose="02020603050405020304" pitchFamily="18" charset="0"/>
            </a:endParaRPr>
          </a:p>
          <a:p>
            <a:pPr lvl="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Był o tu o sąsiad moj, o w tej, nu chata już nie tak przestawiona tutaj była, to też sam Polak, a taki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zakajanny</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taki Polak</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500" i="1" dirty="0">
                <a:effectLst/>
                <a:latin typeface="Times New Roman" panose="02020603050405020304" pitchFamily="18" charset="0"/>
                <a:ea typeface="Calibri" panose="020F0502020204030204" pitchFamily="34" charset="0"/>
                <a:cs typeface="Times New Roman" panose="02020603050405020304" pitchFamily="18" charset="0"/>
              </a:rPr>
              <a:t>(śmieje się), </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a żonka Litwinka. Z Dargużów tam. To pójdziesz, jeden po litewsku, drugi po polsku.</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[SP24, Užeperkasiai]</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Bef>
                <a:spcPts val="0"/>
              </a:spcBef>
            </a:pP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Tata mój bardzo za Polska szed, daże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w turmie siedział</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za polityka</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Zajadły Polak</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był.</a:t>
            </a:r>
            <a:r>
              <a:rPr lang="lt-LT" sz="25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[JM32, Kargeliškės]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Język ten, a wszystko jedno żesz on beńdzie Polak, wszystko jedno jego jak poniżali Litwini, tak i poniżo, wszystko jedno swoich wysuno na wierzch. Jaka ważniejsza praca, jaka co, to bendo litewskie, a Polaki bendo i Ruskie bendo w dole.  Ziemia ryć bendo, a wiencej nic nie beńdzie, co tam dobrego beńdzie.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Zaciśniente Polaki i Ruskie</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tam, zaciśniente, nie ma tam co mówić. Nigdzie podejść nie można naszemu. Czy uczyć sie gdzie, czy co. [IS38, Karkažiškės]</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200000"/>
              </a:lnSpc>
              <a:spcBef>
                <a:spcPts val="0"/>
              </a:spcBef>
            </a:pP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Jido spotykajo wtedy jak gość, bioro, wianak zwijo jak żyta pożno i do gumna wiozo siana, zboża, kładno ten gość już liczy sia, wianak, a ten wianak to wisi w domu, tak ja pamientam. Jak żyta skoszo, to wtedy jego przynoszo (wianek). A gościa wynoszo, spotykajo jak przywożo pierszy woz do gumna, stodała nazywali, gumna jak po dawniejszemu, po prostemu, bo tu że </a:t>
            </a:r>
            <a:r>
              <a:rPr lang="lt-LT" sz="2500" b="1" dirty="0">
                <a:effectLst/>
                <a:latin typeface="Times New Roman" panose="02020603050405020304" pitchFamily="18" charset="0"/>
                <a:ea typeface="Calibri" panose="020F0502020204030204" pitchFamily="34" charset="0"/>
                <a:cs typeface="Times New Roman" panose="02020603050405020304" pitchFamily="18" charset="0"/>
              </a:rPr>
              <a:t>nie czysta Polacy, ale prosto takie wie prostacy, prosty naród taki, dziki</a:t>
            </a:r>
            <a:r>
              <a:rPr lang="lt-LT" sz="2500" dirty="0">
                <a:effectLst/>
                <a:latin typeface="Times New Roman" panose="02020603050405020304" pitchFamily="18" charset="0"/>
                <a:ea typeface="Calibri" panose="020F0502020204030204" pitchFamily="34" charset="0"/>
                <a:cs typeface="Times New Roman" panose="02020603050405020304" pitchFamily="18" charset="0"/>
              </a:rPr>
              <a:t>. [MW43, Kabiškės] </a:t>
            </a:r>
            <a:endParaRPr lang="en-US" sz="25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70569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C22E4-ABFE-4E55-A197-9A0009C8BD92}"/>
              </a:ext>
            </a:extLst>
          </p:cNvPr>
          <p:cNvSpPr>
            <a:spLocks noGrp="1"/>
          </p:cNvSpPr>
          <p:nvPr>
            <p:ph type="ctrTitle"/>
          </p:nvPr>
        </p:nvSpPr>
        <p:spPr>
          <a:xfrm>
            <a:off x="1104900" y="85725"/>
            <a:ext cx="9486900" cy="952500"/>
          </a:xfrm>
        </p:spPr>
        <p:txBody>
          <a:bodyPr>
            <a:normAutofit fontScale="90000"/>
          </a:bodyPr>
          <a:lstStyle/>
          <a:p>
            <a:br>
              <a:rPr lang="lt-LT" sz="1800" b="1" dirty="0">
                <a:effectLst/>
                <a:latin typeface="Times New Roman" panose="02020603050405020304" pitchFamily="18" charset="0"/>
                <a:ea typeface="Calibri" panose="020F0502020204030204" pitchFamily="34" charset="0"/>
                <a:cs typeface="Times New Roman" panose="02020603050405020304" pitchFamily="18" charset="0"/>
              </a:rPr>
            </a:b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lt-LT" sz="1800" dirty="0">
                <a:effectLst/>
                <a:latin typeface="Calibri" panose="020F0502020204030204" pitchFamily="34" charset="0"/>
                <a:ea typeface="Calibri" panose="020F0502020204030204" pitchFamily="34" charset="0"/>
                <a:cs typeface="Times New Roman" panose="02020603050405020304" pitchFamily="18" charset="0"/>
              </a:rPr>
            </a:b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Gudas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0F7722A1-7116-48A4-9230-1468C8B88BAF}"/>
              </a:ext>
            </a:extLst>
          </p:cNvPr>
          <p:cNvSpPr>
            <a:spLocks noGrp="1"/>
          </p:cNvSpPr>
          <p:nvPr>
            <p:ph type="subTitle" idx="1"/>
          </p:nvPr>
        </p:nvSpPr>
        <p:spPr>
          <a:xfrm>
            <a:off x="1181100" y="552451"/>
            <a:ext cx="9486900" cy="5657850"/>
          </a:xfrm>
        </p:spPr>
        <p:txBody>
          <a:bodyPr/>
          <a:lstStyle/>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Gudai yra suvokiami kaip žmonės, atvykę į Lietuvą kolūkių laikais dėl blogų gyvenimo sąlygų Gudijoje.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Dažnai pasakojimuose pabrėžiama, kad gudų persikėlimas į Lietuvą buvo itin intensyvus, kai kuriuose paribio su Gudija kaimuose gudai sudaro net pusę visų gyventojų (1).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Gudų ekspansija kartais nėra vertinama teigiamai, nes ketinimai apsigyventi Lietuvoje bet kokia kaina, nors ir labai prastame name, sulaukdavo pajuokos (2).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Antra vertus, labai tvirtai reiškiama nuomonė, kad didelė dauguma gudais pasuose užrašytų žmonių iš tikrųjų yra lenkai ir jiems per prievartą buvo priskirta gudų tautybė (2, 3, 4).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Atsiradus galimybei, paprastai apsigyvenus Lietuvoje, kur buvo laisvai leidžiama įsirašyti pase tikrąją tautybę, jie taip ir padarydavę (3, 4).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Priverstinis tautybės priskyrimas žmonių vertinamas neigiamai, vadinamas „perkrikštijimu“, atliktu Stalino ar Lukašenkos. Šis prievartinis valdančiųjų veiksmas neprisidėjo prie asimiliacijos, o atvirkščiai – sustiprino tautinį apsisprendimą, nes „širdies nepakeisi“, atsisakyti savo tautybės taip pat sunku, kaip ir meilės kitam žmogui (5). </a:t>
            </a:r>
          </a:p>
          <a:p>
            <a:pPr algn="l"/>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Tikrus gudus galima identifikuoti pagal jų išpažįstamą religiją, jie, panašiai kaip rusai ir ukrainiečiai (7), paprastai yra stačiatikių tikėjimo.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32316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E7554-F0F9-4D3C-89E5-77DFA4559F62}"/>
              </a:ext>
            </a:extLst>
          </p:cNvPr>
          <p:cNvSpPr>
            <a:spLocks noGrp="1"/>
          </p:cNvSpPr>
          <p:nvPr>
            <p:ph type="ctrTitle"/>
          </p:nvPr>
        </p:nvSpPr>
        <p:spPr>
          <a:xfrm>
            <a:off x="952500" y="180975"/>
            <a:ext cx="9715500" cy="685800"/>
          </a:xfrm>
        </p:spPr>
        <p:txBody>
          <a:bodyPr>
            <a:normAutofit fontScale="90000"/>
          </a:bodyPr>
          <a:lstStyle/>
          <a:p>
            <a:r>
              <a:rPr lang="lt-LT" dirty="0"/>
              <a:t>Pavyzdžiai</a:t>
            </a:r>
            <a:endParaRPr lang="en-US" dirty="0"/>
          </a:p>
        </p:txBody>
      </p:sp>
      <p:sp>
        <p:nvSpPr>
          <p:cNvPr id="3" name="Subtitle 2">
            <a:extLst>
              <a:ext uri="{FF2B5EF4-FFF2-40B4-BE49-F238E27FC236}">
                <a16:creationId xmlns:a16="http://schemas.microsoft.com/office/drawing/2014/main" id="{7E8C7C20-5634-46CC-9E41-042B25A94AF7}"/>
              </a:ext>
            </a:extLst>
          </p:cNvPr>
          <p:cNvSpPr>
            <a:spLocks noGrp="1"/>
          </p:cNvSpPr>
          <p:nvPr>
            <p:ph type="subTitle" idx="1"/>
          </p:nvPr>
        </p:nvSpPr>
        <p:spPr>
          <a:xfrm>
            <a:off x="885824" y="866775"/>
            <a:ext cx="10963276" cy="5534025"/>
          </a:xfrm>
        </p:spPr>
        <p:txBody>
          <a:bodyPr>
            <a:normAutofit fontScale="85000" lnSpcReduction="20000"/>
          </a:bodyPr>
          <a:lstStyle/>
          <a:p>
            <a:pPr marL="342900" lvl="0" indent="-342900" algn="just">
              <a:lnSpc>
                <a:spcPct val="115000"/>
              </a:lnSpc>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(Czy duża jest ta wieś, kto tu mieszka?) Tu ja urodziwszy się w Prenach. Białorusinów musi także prawie połowa. Kołchoz jak był, to wtedy było swobodnie, jakoś tak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na Litwa oni bardzo jechali z Białorusi.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 tak i teraz oni tutaj zostawszy się i żyjo.</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[AT32, Prienai]</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200000"/>
              </a:lnSpc>
              <a:spcAft>
                <a:spcPts val="6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Dużo przyjechało, bo toż blisko granica. A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Białoruś żesz mocno zaciśnienta</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ona była i teraz zaciśnienta. Toż oni tutaj cisno, Boża. Jak u nas już ludzi śmiejo sia, jak tyko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psina buda dzie sprzedaje sie, to Białar`us kupi</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[IS38, Karkažiškės]</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mj-lt"/>
              <a:buAutoNum type="arabicParenBoth"/>
            </a:pPr>
            <a:r>
              <a:rPr lang="lt-LT" sz="1800" dirty="0">
                <a:effectLst/>
                <a:latin typeface="Times New Roman" panose="02020603050405020304" pitchFamily="18" charset="0"/>
                <a:ea typeface="Times New Roman" panose="02020603050405020304" pitchFamily="18" charset="0"/>
              </a:rPr>
              <a:t>Dzieci dziadka na Białarusji w Łyntupach, tu czternaście kilometry, ta Biełarusja. Mόwiła ojca cόrka, kiedyś zapisywali, wydawali pasport i jej </a:t>
            </a:r>
            <a:r>
              <a:rPr lang="lt-LT" sz="1800" b="1" dirty="0">
                <a:effectLst/>
                <a:latin typeface="Times New Roman" panose="02020603050405020304" pitchFamily="18" charset="0"/>
                <a:ea typeface="Times New Roman" panose="02020603050405020304" pitchFamily="18" charset="0"/>
              </a:rPr>
              <a:t>zapisali Biełaruska</a:t>
            </a:r>
            <a:r>
              <a:rPr lang="lt-LT" sz="1800" dirty="0">
                <a:effectLst/>
                <a:latin typeface="Times New Roman" panose="02020603050405020304" pitchFamily="18" charset="0"/>
                <a:ea typeface="Times New Roman" panose="02020603050405020304" pitchFamily="18" charset="0"/>
              </a:rPr>
              <a:t>, ona nie przyjeła ten pasport, to potym </a:t>
            </a:r>
            <a:r>
              <a:rPr lang="lt-LT" sz="1800" b="1" dirty="0">
                <a:effectLst/>
                <a:latin typeface="Times New Roman" panose="02020603050405020304" pitchFamily="18" charset="0"/>
                <a:ea typeface="Times New Roman" panose="02020603050405020304" pitchFamily="18" charset="0"/>
              </a:rPr>
              <a:t>Polka zapisali</a:t>
            </a:r>
            <a:r>
              <a:rPr lang="lt-LT" sz="1800" dirty="0">
                <a:effectLst/>
                <a:latin typeface="Times New Roman" panose="02020603050405020304" pitchFamily="18" charset="0"/>
                <a:ea typeface="Times New Roman" panose="02020603050405020304" pitchFamily="18" charset="0"/>
              </a:rPr>
              <a:t>. Tam nie można było zapisać Polką, a u nas można było. Ona bardzo ładnie mόwio po polsku. Tu dokoła majonteczkόw dużo było, ale zrujnowane [RP30, Švenčionys]. </a:t>
            </a:r>
          </a:p>
          <a:p>
            <a:pPr lvl="0" algn="just"/>
            <a:endParaRPr lang="en-US" sz="1800" dirty="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1000"/>
              </a:spcAft>
              <a:buFont typeface="+mj-lt"/>
              <a:buAutoNum type="arabicParenBoth"/>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Na Białarusi jest tak: tam pałowa Palakόw, pałowa Białarusόw. Nu tam wszystkia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(Polacy) przekrzczona na Białarusόw</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Polaki byli tam, my niedaleko tutej, jeżeli wziońść na prosto, to pietnaście kilometry beńdzi. Nu ale jak byli te enkawede (NKWD), kegebe (KGB), oni pisali, ja i w wojsku u mnie była nacyjonalność Polak, służył, nu a potym przyjechał z wojska, dali pakiecik taki, nu jak mόwi sie, dokumenty, zapieczentowane, wsio.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Wypisali Biełar`us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 wsio, chcesz, nie chcesz. To ja wszystko jedno </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teraz piszem sie Polak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JM37, Zalavas]</a:t>
            </a:r>
            <a:r>
              <a:rPr lang="lt-LT" sz="1800" dirty="0">
                <a:solidFill>
                  <a:srgbClr val="000000"/>
                </a:solidFill>
                <a:effectLst/>
                <a:latin typeface="Times New Roman" panose="02020603050405020304" pitchFamily="18" charset="0"/>
                <a:ea typeface="Arial Unicode MS"/>
                <a:cs typeface="Arial Unicode MS"/>
              </a:rPr>
              <a:t> </a:t>
            </a:r>
            <a:endParaRPr lang="en-US" sz="1800" dirty="0">
              <a:solidFill>
                <a:srgbClr val="000000"/>
              </a:solidFill>
              <a:effectLst/>
              <a:latin typeface="Helvetica" panose="020B0604020202020204" pitchFamily="34" charset="0"/>
              <a:ea typeface="Arial Unicode MS"/>
              <a:cs typeface="Arial Unicode MS"/>
            </a:endParaRPr>
          </a:p>
          <a:p>
            <a:pPr marL="342900" lvl="0" indent="-342900" algn="just">
              <a:buFont typeface="+mj-lt"/>
              <a:buAutoNum type="arabicParenBoth"/>
            </a:pPr>
            <a:r>
              <a:rPr lang="lt-LT" sz="1800" dirty="0">
                <a:effectLst/>
                <a:latin typeface="Times New Roman" panose="02020603050405020304" pitchFamily="18" charset="0"/>
                <a:ea typeface="Times New Roman" panose="02020603050405020304" pitchFamily="18" charset="0"/>
              </a:rPr>
              <a:t>Stalin przechrzcił nas wszystkich na Biełarusόw, ale </a:t>
            </a:r>
            <a:r>
              <a:rPr lang="lt-LT" sz="1800" b="1" dirty="0">
                <a:effectLst/>
                <a:latin typeface="Times New Roman" panose="02020603050405020304" pitchFamily="18" charset="0"/>
                <a:ea typeface="Times New Roman" panose="02020603050405020304" pitchFamily="18" charset="0"/>
              </a:rPr>
              <a:t>serca nie zmienisz [</a:t>
            </a:r>
            <a:r>
              <a:rPr lang="lt-LT" sz="1800" dirty="0">
                <a:effectLst/>
                <a:latin typeface="Times New Roman" panose="02020603050405020304" pitchFamily="18" charset="0"/>
                <a:ea typeface="Times New Roman" panose="02020603050405020304" pitchFamily="18" charset="0"/>
              </a:rPr>
              <a:t>T34, Punžonys].</a:t>
            </a:r>
            <a:r>
              <a:rPr lang="lt-LT"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arenBoth"/>
            </a:pPr>
            <a:r>
              <a:rPr lang="lt-LT" sz="1800" dirty="0">
                <a:solidFill>
                  <a:srgbClr val="000000"/>
                </a:solidFill>
                <a:effectLst/>
                <a:latin typeface="Times New Roman" panose="02020603050405020304" pitchFamily="18" charset="0"/>
                <a:ea typeface="Arial Unicode MS"/>
                <a:cs typeface="Arial Unicode MS"/>
              </a:rPr>
              <a:t>Nu na Biłarusiji to jak powiedzieć wiara tam prawosławna, ale tutej bardzo dużo jest Polaków i wszystkie zapisane Białorusami. Łukaszenka powiedział, że Polaków nie ma, jak wszystkie Biłorusy. </a:t>
            </a:r>
            <a:r>
              <a:rPr lang="lt-LT" sz="1800" b="1" dirty="0">
                <a:solidFill>
                  <a:srgbClr val="000000"/>
                </a:solidFill>
                <a:effectLst/>
                <a:latin typeface="Times New Roman" panose="02020603050405020304" pitchFamily="18" charset="0"/>
                <a:ea typeface="Arial Unicode MS"/>
                <a:cs typeface="Arial Unicode MS"/>
              </a:rPr>
              <a:t>Biłarus to jest prawosławny po wiary</a:t>
            </a:r>
            <a:r>
              <a:rPr lang="lt-LT" sz="1800" dirty="0">
                <a:solidFill>
                  <a:srgbClr val="000000"/>
                </a:solidFill>
                <a:effectLst/>
                <a:latin typeface="Times New Roman" panose="02020603050405020304" pitchFamily="18" charset="0"/>
                <a:ea typeface="Arial Unicode MS"/>
                <a:cs typeface="Arial Unicode MS"/>
              </a:rPr>
              <a:t>, jak powiedzieć, Ukrainiec, Ruski wot. A tyle Polaków, tyle kościołów jest. Byli oni chociaż rozebrane, byli pobudowane już wijer od miasta nu Łyntupy jakoś tutej nidaleko utrzymał się. [RP30, Švenčionys]</a:t>
            </a:r>
            <a:endParaRPr lang="en-US" sz="1800" dirty="0">
              <a:solidFill>
                <a:srgbClr val="000000"/>
              </a:solidFill>
              <a:effectLst/>
              <a:latin typeface="Helvetica" panose="020B0604020202020204" pitchFamily="34" charset="0"/>
              <a:ea typeface="Arial Unicode MS"/>
              <a:cs typeface="Arial Unicode MS"/>
            </a:endParaRPr>
          </a:p>
          <a:p>
            <a:pPr marL="457200" algn="just">
              <a:lnSpc>
                <a:spcPct val="115000"/>
              </a:lnSpc>
              <a:spcAft>
                <a:spcPts val="1000"/>
              </a:spcAft>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97421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00BB-C8C2-4495-B134-3FAE2CFE5582}"/>
              </a:ext>
            </a:extLst>
          </p:cNvPr>
          <p:cNvSpPr>
            <a:spLocks noGrp="1"/>
          </p:cNvSpPr>
          <p:nvPr>
            <p:ph type="ctrTitle"/>
          </p:nvPr>
        </p:nvSpPr>
        <p:spPr>
          <a:xfrm>
            <a:off x="1219199" y="219075"/>
            <a:ext cx="9667875" cy="1190625"/>
          </a:xfrm>
        </p:spPr>
        <p:txBody>
          <a:bodyPr/>
          <a:lstStyle/>
          <a:p>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Rusas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5F195553-1BEE-4E61-9FA2-96FF0D0CF4F9}"/>
              </a:ext>
            </a:extLst>
          </p:cNvPr>
          <p:cNvSpPr>
            <a:spLocks noGrp="1"/>
          </p:cNvSpPr>
          <p:nvPr>
            <p:ph type="subTitle" idx="1"/>
          </p:nvPr>
        </p:nvSpPr>
        <p:spPr>
          <a:xfrm>
            <a:off x="1438275" y="704850"/>
            <a:ext cx="10477500" cy="5829300"/>
          </a:xfrm>
        </p:spPr>
        <p:txBody>
          <a:bodyPr>
            <a:normAutofit fontScale="70000" lnSpcReduction="20000"/>
          </a:bodyPr>
          <a:lstStyle/>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Vietiniai gyventojai sentikius vertina teigiamai, laiko juos senais šių žemių gyventojais, nors ne vietiniais. Su jais buvę lengva susigyventi. </a:t>
            </a:r>
          </a:p>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Pabrėžiama, kad paprastai sentikiai gyvendavę atskirai, būta netgi vien sentikių kaimų (1, 2). </a:t>
            </a:r>
          </a:p>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Jie tvirtai laikęsi savo religijos, bet vėlesniais laikais galėję vesti kitų tautybių moteris (3). </a:t>
            </a:r>
          </a:p>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Kiek mitologizuoti yra pasakojimai apie sentikių atsiskyrimą nuo kitų religijų ir tautybių žmonių. Pasak vietinių žmonių, jie neleidžia kitiems net atsigerti iš savo puoduko (3). </a:t>
            </a:r>
          </a:p>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Sentikiai laikomi pabėgėliais, išvarytais iš savo žemių žmonėmis, jie gyvenę skurdžiai, neturėję savo žemės ir sunkiai dirbę, tarp jų būta gerų amatininkų (4). </a:t>
            </a:r>
          </a:p>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Jie skiriasi nuo kitų savo išvaizda (vyrai paprastai nešioja barzdas) ir originaliais, gražiais papročiais, kartais pagal laiką sutampančiais su katalikų papročiais (4).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Rusai dažnai tapatinami su bolševikais, kurie atėjo į Lietuvą sovietų laikais (5). Jiems priskiriami labai negatyvūs veiksmai: priverstinis kolūkių kūrimas, žmonių iškėlimas iš savo namų ir išvežimas į Sibirą (7). Jie skiepijo ir ateistinę ideologiją, draudė lankyti bažnyčias ir jas naikino, o lietuviai to niekada nedarė (6). </a:t>
            </a:r>
          </a:p>
          <a:p>
            <a:pPr marL="457200" indent="226695" algn="just">
              <a:lnSpc>
                <a:spcPct val="150000"/>
              </a:lnSpc>
              <a:spcAft>
                <a:spcPts val="1000"/>
              </a:spcAft>
            </a:pP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Rusai vietiniams gyventojams asocijuojasi ir su karo laikais: jie matę rusų karius, žygiuojančius per Lietuvą, alkanus, suplyšusiais drabužiais, be batų (7).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201494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D3566B62EDE14D973EA4E8DA1B9FB4" ma:contentTypeVersion="0" ma:contentTypeDescription="Create a new document." ma:contentTypeScope="" ma:versionID="0d6cea070af4586bbafa292047a45877">
  <xsd:schema xmlns:xsd="http://www.w3.org/2001/XMLSchema" xmlns:xs="http://www.w3.org/2001/XMLSchema" xmlns:p="http://schemas.microsoft.com/office/2006/metadata/properties" targetNamespace="http://schemas.microsoft.com/office/2006/metadata/properties" ma:root="true" ma:fieldsID="070563cf2ce3b06b532e7955d3b1e17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AE347A-DE26-4CA7-89CE-8E5BC99115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8DD6704C-6BC0-410C-B32B-9DFA838619B8}">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4D060E4C-1490-435F-98B8-3308DEE5B7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TotalTime>
  <Words>4308</Words>
  <Application>Microsoft Office PowerPoint</Application>
  <PresentationFormat>Widescreen</PresentationFormat>
  <Paragraphs>155</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Calibri</vt:lpstr>
      <vt:lpstr>Calibri Light</vt:lpstr>
      <vt:lpstr>Helvetica</vt:lpstr>
      <vt:lpstr>Palemonas</vt:lpstr>
      <vt:lpstr>Times New Roman</vt:lpstr>
      <vt:lpstr>TimesLT</vt:lpstr>
      <vt:lpstr>Office Theme</vt:lpstr>
      <vt:lpstr>Naród</vt:lpstr>
      <vt:lpstr>Regione gyvenančių įvairių tautybių žmonių pavadinimai </vt:lpstr>
      <vt:lpstr>Regione gyvenančių įvairių tautybių žmonių pavadinimai</vt:lpstr>
      <vt:lpstr>Regione gyvenančių įvairių tautybių žmonių pavadinimai</vt:lpstr>
      <vt:lpstr>Lenkas</vt:lpstr>
      <vt:lpstr>Pavyzdžiai</vt:lpstr>
      <vt:lpstr>   Gudas </vt:lpstr>
      <vt:lpstr>Pavyzdžiai</vt:lpstr>
      <vt:lpstr>Rusas </vt:lpstr>
      <vt:lpstr>Pavyzdžiai</vt:lpstr>
      <vt:lpstr>Lietuvis </vt:lpstr>
      <vt:lpstr>„Sumaišytas“ pasaulis </vt:lpstr>
      <vt:lpstr>Tautos (tautybių) konceptualizavimo būdai </vt:lpstr>
      <vt:lpstr>Tautinė savimonė</vt:lpstr>
      <vt:lpstr>Silvijos Papaurėlytės-Klovienės Lietuvių kalbos tekstyno pagrindu atlikti tyrimai parodė</vt:lpstr>
      <vt:lpstr>Stereotipiniai lietuvių bruožai, Silvijos Papaurėlytės-Klovienės atskleisti Lietuvių kalbos tekstyno pagrindu</vt:lpstr>
      <vt:lpstr>Silvija Papaurėlytė-Klovienė (2010, 4), išanalizavusi Lietuvių kalbos tekstyno medžiagą (daugiau nei 200 žodžių baltarusiškas (-a) vartojimo pavyzdžių) pastebėjo</vt:lpstr>
      <vt:lpstr>Kognityvinė TAUTOS definicija Baziniai suvokimai</vt:lpstr>
      <vt:lpstr>Kognityvinė TAUTOS definicija Baziniai suvokimai</vt:lpstr>
      <vt:lpstr>Kognityvinė TAUTOS definicija Baziniai suvokimai</vt:lpstr>
      <vt:lpstr>Šiame kontekste tautos ir tautybės suvokimui ypač reikšminga tolerancijos sąvoka.   Paribio gyventojai ją atskleidžia tiesiogiai, akcentuodami taikų visų tautybių atstovų sugyvenimą, atvykėlių priėmimą (su tam tikromis išlygomis). Tai pastebima iš bendro naratyvų turinio, kuriame nėra skiriama daug dėmesio nesutarimams tautiniu pagrindu, o verčiau pasakojama apie visokias ydas turinčius žmones.   Tai liudija ir etninių stereotipų portretai, parodantys, kad įvairių tautybių žmonėms vienoje daugiatautėje bendruomenėje pavyko išsaugoti sau būdingus bruožus.   Galima manyti, kad tai yra gera prielaida naujiems santykiams ir naujai valstybei formuoti. Veiksnys, siekiantis istorinius laikus, tampa svarbus ir šiuolaikinėje visuomenėje.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Naród</dc:title>
  <dc:creator>Kristina Rutkovska</dc:creator>
  <cp:lastModifiedBy>Kristina Rutkovska</cp:lastModifiedBy>
  <cp:revision>10</cp:revision>
  <dcterms:created xsi:type="dcterms:W3CDTF">2020-10-20T08:23:12Z</dcterms:created>
  <dcterms:modified xsi:type="dcterms:W3CDTF">2020-10-20T09:49:48Z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0x01010015D3566B62EDE14D973EA4E8DA1B9FB4</vt:lpwstr>
  </property>
</Properties>
</file>