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3"/>
    <p:sldId id="257" r:id="rId4"/>
    <p:sldId id="258" r:id="rId5"/>
    <p:sldId id="261" r:id="rId6"/>
    <p:sldId id="282" r:id="rId7"/>
    <p:sldId id="283" r:id="rId8"/>
    <p:sldId id="259" r:id="rId9"/>
    <p:sldId id="260" r:id="rId10"/>
    <p:sldId id="262" r:id="rId11"/>
    <p:sldId id="263" r:id="rId12"/>
    <p:sldId id="264" r:id="rId13"/>
    <p:sldId id="265" r:id="rId14"/>
    <p:sldId id="266" r:id="rId15"/>
    <p:sldId id="267" r:id="rId16"/>
    <p:sldId id="270" r:id="rId17"/>
    <p:sldId id="271" r:id="rId18"/>
    <p:sldId id="273" r:id="rId19"/>
    <p:sldId id="274" r:id="rId20"/>
    <p:sldId id="275" r:id="rId21"/>
    <p:sldId id="272" r:id="rId22"/>
    <p:sldId id="276" r:id="rId23"/>
    <p:sldId id="268" r:id="rId24"/>
    <p:sldId id="269" r:id="rId25"/>
    <p:sldId id="277" r:id="rId26"/>
    <p:sldId id="278" r:id="rId27"/>
    <p:sldId id="279" r:id="rId28"/>
    <p:sldId id="280" r:id="rId29"/>
    <p:sldId id="28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7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5" Type="http://schemas.openxmlformats.org/officeDocument/2006/relationships/tableStyles" Target="tableStyles.xml"/><Relationship Id="rId34" Type="http://schemas.openxmlformats.org/officeDocument/2006/relationships/viewProps" Target="viewProps.xml"/><Relationship Id="rId33" Type="http://schemas.openxmlformats.org/officeDocument/2006/relationships/presProps" Target="presProps.xml"/><Relationship Id="rId32" Type="http://schemas.openxmlformats.org/officeDocument/2006/relationships/handoutMaster" Target="handoutMasters/handoutMaster1.xml"/><Relationship Id="rId31" Type="http://schemas.openxmlformats.org/officeDocument/2006/relationships/notesMaster" Target="notesMasters/notesMaster1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Monika\Desktop\&#381;emait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pl-PL" sz="18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pl-PL"/>
              <a:t>Ujęcie aspektowe ŻMUDZINA</a:t>
            </a:r>
            <a:endParaRPr lang="lt-LT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pl-PL"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(Ankiety!$H$10,Ankiety!$I$10,Ankiety!$J$10,Ankiety!$K$10,Ankiety!$L$10,Ankiety!$M$10,Ankiety!$N$10,Ankiety!$O$10,Ankiety!$P$10,Ankiety!$Q$10,Ankiety!$R$10,Ankiety!$S$10,Ankiety!$T$10)</c:f>
              <c:strCache>
                <c:ptCount val="13"/>
                <c:pt idx="0">
                  <c:v>Aspekt psychiczny</c:v>
                </c:pt>
                <c:pt idx="1">
                  <c:v>Aspekt psychospołeczny</c:v>
                </c:pt>
                <c:pt idx="2">
                  <c:v>Aspekt kulturowy </c:v>
                </c:pt>
                <c:pt idx="3">
                  <c:v>Aspekt bytowy</c:v>
                </c:pt>
                <c:pt idx="4">
                  <c:v>Aspekt religijny </c:v>
                </c:pt>
                <c:pt idx="5">
                  <c:v>Aspekt społeczny</c:v>
                </c:pt>
                <c:pt idx="6">
                  <c:v>Aspekt ideologiczny</c:v>
                </c:pt>
                <c:pt idx="7">
                  <c:v>Aspekt fizykalny </c:v>
                </c:pt>
                <c:pt idx="8">
                  <c:v>Aspekt lokatywny</c:v>
                </c:pt>
                <c:pt idx="9">
                  <c:v>Aspekt narodowościowy</c:v>
                </c:pt>
                <c:pt idx="10">
                  <c:v>Aspekt estetyczny</c:v>
                </c:pt>
                <c:pt idx="11">
                  <c:v>Aspekt historyczny</c:v>
                </c:pt>
                <c:pt idx="12">
                  <c:v>Aspekt biologiczny</c:v>
                </c:pt>
              </c:strCache>
            </c:strRef>
          </c:cat>
          <c:val>
            <c:numRef>
              <c:f>(Ankiety!$H$11,Ankiety!$I$11,Ankiety!$J$11,Ankiety!$K$11,Ankiety!$L$11,Ankiety!$M$11,Ankiety!$N$11,Ankiety!$O$11,Ankiety!$P$11,Ankiety!$Q$11,Ankiety!$R$11,Ankiety!$S$11,Ankiety!$T$11)</c:f>
              <c:numCache>
                <c:formatCode>General</c:formatCode>
                <c:ptCount val="13"/>
                <c:pt idx="0">
                  <c:v>18.09</c:v>
                </c:pt>
                <c:pt idx="1">
                  <c:v>10.58</c:v>
                </c:pt>
                <c:pt idx="2">
                  <c:v>12.29</c:v>
                </c:pt>
                <c:pt idx="3">
                  <c:v>5.8</c:v>
                </c:pt>
                <c:pt idx="4">
                  <c:v>0.34</c:v>
                </c:pt>
                <c:pt idx="5">
                  <c:v>11.6</c:v>
                </c:pt>
                <c:pt idx="6">
                  <c:v>18.43</c:v>
                </c:pt>
                <c:pt idx="7">
                  <c:v>2.39</c:v>
                </c:pt>
                <c:pt idx="8">
                  <c:v>12.29</c:v>
                </c:pt>
                <c:pt idx="9">
                  <c:v>5.12</c:v>
                </c:pt>
                <c:pt idx="10">
                  <c:v>1.02</c:v>
                </c:pt>
                <c:pt idx="11">
                  <c:v>1.71</c:v>
                </c:pt>
                <c:pt idx="12">
                  <c:v>0.34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91016360"/>
        <c:axId val="291014392"/>
      </c:barChart>
      <c:catAx>
        <c:axId val="291016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pl-PL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</a:p>
        </c:txPr>
        <c:crossAx val="291014392"/>
        <c:crosses val="autoZero"/>
        <c:auto val="1"/>
        <c:lblAlgn val="ctr"/>
        <c:lblOffset val="100"/>
        <c:noMultiLvlLbl val="0"/>
      </c:catAx>
      <c:valAx>
        <c:axId val="29101439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pl-PL" sz="1195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910163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uri="{0b15fc19-7d7d-44ad-8c2d-2c3a37ce22c3}">
        <chartProps xmlns="https://web.wps.cn/et/2018/main" chartId="{71a2252e-ecb4-44d3-a6ed-c641aa88dead}"/>
      </c:ext>
    </c:extLst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 lang="pl-PL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5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5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5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5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lt-LT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lt-LT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lt-LT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50D4C071-5D81-4815-AA3C-3DD9C606CFC9}" type="slidenum">
              <a:rPr lang="en-US" altLang="lt-LT"/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endParaRPr lang="en-US" altLang="lt-LT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endParaRPr lang="en-US" altLang="lt-LT"/>
          </a:p>
        </p:txBody>
      </p:sp>
      <p:sp>
        <p:nvSpPr>
          <p:cNvPr id="788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lt-LT"/>
              <a:t>Click to edit Master text styles</a:t>
            </a:r>
            <a:endParaRPr lang="en-US" altLang="lt-LT"/>
          </a:p>
          <a:p>
            <a:pPr lvl="1"/>
            <a:r>
              <a:rPr lang="en-US" altLang="lt-LT"/>
              <a:t>Second level</a:t>
            </a:r>
            <a:endParaRPr lang="en-US" altLang="lt-LT"/>
          </a:p>
          <a:p>
            <a:pPr lvl="2"/>
            <a:r>
              <a:rPr lang="en-US" altLang="lt-LT"/>
              <a:t>Third level</a:t>
            </a:r>
            <a:endParaRPr lang="en-US" altLang="lt-LT"/>
          </a:p>
          <a:p>
            <a:pPr lvl="3"/>
            <a:r>
              <a:rPr lang="en-US" altLang="lt-LT"/>
              <a:t>Fourth level</a:t>
            </a:r>
            <a:endParaRPr lang="en-US" altLang="lt-LT"/>
          </a:p>
          <a:p>
            <a:pPr lvl="4"/>
            <a:r>
              <a:rPr lang="en-US" altLang="lt-LT"/>
              <a:t>Fifth level</a:t>
            </a:r>
            <a:endParaRPr lang="en-US" altLang="lt-LT"/>
          </a:p>
        </p:txBody>
      </p:sp>
      <p:sp>
        <p:nvSpPr>
          <p:cNvPr id="788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endParaRPr lang="en-US" altLang="lt-LT"/>
          </a:p>
        </p:txBody>
      </p:sp>
      <p:sp>
        <p:nvSpPr>
          <p:cNvPr id="788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fld id="{2EB3CAF0-94ED-49FB-8FC5-73D99936591A}" type="slidenum">
              <a:rPr lang="en-US" altLang="lt-LT"/>
            </a:fld>
            <a:endParaRPr lang="en-US" altLang="lt-L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lt-LT" noProof="0"/>
              <a:t>Click to edit Master title style</a:t>
            </a:r>
            <a:endParaRPr lang="en-US" altLang="lt-LT" noProof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lt-LT" noProof="0"/>
              <a:t>Click to edit Master subtitle style</a:t>
            </a:r>
            <a:endParaRPr lang="en-US" altLang="lt-LT" noProof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4925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pic>
        <p:nvPicPr>
          <p:cNvPr id="4103" name="Picture 7" descr="sp_VU_zenkla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409700" cy="1562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274638"/>
            <a:ext cx="735488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lt-LT"/>
              <a:t>Click to edit Master title style</a:t>
            </a:r>
            <a:endParaRPr lang="en-US" altLang="lt-LT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lt-LT"/>
              <a:t>Edit Master text styles</a:t>
            </a:r>
            <a:endParaRPr lang="en-US" altLang="lt-LT"/>
          </a:p>
          <a:p>
            <a:pPr lvl="1"/>
            <a:r>
              <a:rPr lang="en-US" altLang="lt-LT"/>
              <a:t>Second level</a:t>
            </a:r>
            <a:endParaRPr lang="en-US" altLang="lt-LT"/>
          </a:p>
          <a:p>
            <a:pPr lvl="2"/>
            <a:r>
              <a:rPr lang="en-US" altLang="lt-LT"/>
              <a:t>Third level</a:t>
            </a:r>
            <a:endParaRPr lang="en-US" altLang="lt-LT"/>
          </a:p>
          <a:p>
            <a:pPr lvl="3"/>
            <a:r>
              <a:rPr lang="en-US" altLang="lt-LT"/>
              <a:t>Fourth level</a:t>
            </a:r>
            <a:endParaRPr lang="en-US" altLang="lt-LT"/>
          </a:p>
          <a:p>
            <a:pPr lvl="4"/>
            <a:r>
              <a:rPr lang="en-US" altLang="lt-LT"/>
              <a:t>Fifth level</a:t>
            </a:r>
            <a:endParaRPr lang="en-US" altLang="lt-LT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i="1">
                <a:latin typeface="+mn-lt"/>
              </a:defRPr>
            </a:lvl1pPr>
          </a:lstStyle>
          <a:p>
            <a:r>
              <a:rPr lang="lt-LT" altLang="lt-LT"/>
              <a:t>data</a:t>
            </a:r>
            <a:endParaRPr lang="en-US" altLang="lt-L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71775" y="6245225"/>
            <a:ext cx="5903913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 i="1">
                <a:latin typeface="+mn-lt"/>
              </a:defRPr>
            </a:lvl1pPr>
          </a:lstStyle>
          <a:p>
            <a:r>
              <a:rPr lang="lt-LT" altLang="lt-LT"/>
              <a:t>VU, fakultetas</a:t>
            </a:r>
            <a:endParaRPr lang="en-US" altLang="lt-LT"/>
          </a:p>
        </p:txBody>
      </p:sp>
      <p:pic>
        <p:nvPicPr>
          <p:cNvPr id="1031" name="Picture 7" descr="sp_VU_zenklas12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095375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just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just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hyperlink" Target="http://www.kaszubi.pl/o/etnofilologia/komunikat?id=2664" TargetMode="External"/><Relationship Id="rId1" Type="http://schemas.openxmlformats.org/officeDocument/2006/relationships/hyperlink" Target="http://samogitia.mch.mii.lt/index.htm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hyperlink" Target="http://poliqarp.wbl.klf.uw.edu.pl/redirect/iRh_Z/http/ebuw.uw.edu.pl/Content/235/directory.djvu%3Fdjvuopts%26page%3D1087%26zoom%3Dwidth%26showposition%3D0.736%2C0.817%26highlight%3D2043%2C715%2C127%2C42" TargetMode="External"/><Relationship Id="rId3" Type="http://schemas.openxmlformats.org/officeDocument/2006/relationships/hyperlink" Target="http://poliqarp.wbl.klf.uw.edu.pl/redirect/L5jTE/http/ebuw.uw.edu.pl/Content/240/directory.djvu?djvuopts&amp;page=855&amp;zoom=width&amp;showposition=0.476,0.834&amp;highlight=1299,647,127,44" TargetMode="External"/><Relationship Id="rId2" Type="http://schemas.openxmlformats.org/officeDocument/2006/relationships/hyperlink" Target="http://poliqarp.wbl.klf.uw.edu.pl/redirect/obsNI/http/ebuw.uw.edu.pl/Content/240/directory.djvu?djvuopts&amp;page=112&amp;zoom=width&amp;showposition=0.333,0.910&amp;highlight=893,333,121,56" TargetMode="External"/><Relationship Id="rId1" Type="http://schemas.openxmlformats.org/officeDocument/2006/relationships/hyperlink" Target="http://poliqarp.wbl.klf.uw.edu.pl/redirect/NT9sc/http/ebuw.uw.edu.pl/Content/236/directory.djvu?djvuopts&amp;page=39&amp;zoom=width&amp;showposition=0.848,0.652&amp;highlight=2367,1377,122,52" TargetMode="Externa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hyperlink" Target="http://poliqarp.wbl.klf.uw.edu.pl/redirect/iRh_Z/http/ebuw.uw.edu.pl/Content/235/directory.djvu?djvuopts&amp;page=1087&amp;zoom=width&amp;showposition=0.736,0.817&amp;highlight=2043,715,127,42" TargetMode="External"/><Relationship Id="rId2" Type="http://schemas.openxmlformats.org/officeDocument/2006/relationships/hyperlink" Target="http://poliqarp.wbl.klf.uw.edu.pl/redirect/GU5iZ/http/ebuw.uw.edu.pl/Content/235/directory.djvu%3Fdjvuopts%26page%3D819%26zoom%3Dwidth%26showposition%3D0.303%2C0.159%26highlight%3D784%2C3369%2C165%2C43" TargetMode="External"/><Relationship Id="rId1" Type="http://schemas.openxmlformats.org/officeDocument/2006/relationships/hyperlink" Target="http://poliqarp.wbl.klf.uw.edu.pl/redirect/iRh_Z/http/ebuw.uw.edu.pl/Content/235/directory.djvu%3Fdjvuopts%26page%3D1087%26zoom%3Dwidth%26showposition%3D0.736%2C0.817%26highlight%3D2043%2C715%2C127%2C4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endParaRPr lang="en-US" altLang="lt-LT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3100" y="2479526"/>
            <a:ext cx="7772400" cy="1470025"/>
          </a:xfrm>
        </p:spPr>
        <p:txBody>
          <a:bodyPr/>
          <a:lstStyle/>
          <a:p>
            <a:r>
              <a:rPr lang="pl-PL" altLang="lt-LT" dirty="0"/>
              <a:t>Koncept ŻMUDZINA w języku polskim i litewskim</a:t>
            </a:r>
            <a:endParaRPr lang="lt-LT" altLang="lt-LT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8900" y="4221088"/>
            <a:ext cx="6400800" cy="1752600"/>
          </a:xfrm>
        </p:spPr>
        <p:txBody>
          <a:bodyPr/>
          <a:lstStyle/>
          <a:p>
            <a:r>
              <a:rPr lang="pl-PL" altLang="lt-LT" sz="2200" dirty="0"/>
              <a:t>Krystyna Rutkowska</a:t>
            </a:r>
            <a:endParaRPr lang="pl-PL" altLang="lt-LT" sz="2200" dirty="0"/>
          </a:p>
          <a:p>
            <a:r>
              <a:rPr lang="pl-PL" altLang="lt-LT" sz="2200" dirty="0"/>
              <a:t>Monika Bogdziewicz</a:t>
            </a:r>
            <a:r>
              <a:rPr lang="lt-LT" altLang="pl-PL" sz="2200" dirty="0"/>
              <a:t>-Haber</a:t>
            </a:r>
            <a:endParaRPr lang="lt-LT" altLang="pl-PL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polskie. (II)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900" i="1" dirty="0"/>
              <a:t>Nowa księga przysłów polskich </a:t>
            </a:r>
            <a:r>
              <a:rPr lang="pl-PL" sz="1900" dirty="0"/>
              <a:t>J. Krzyżanowskiego poświadcza 8 przysłów.</a:t>
            </a:r>
            <a:endParaRPr lang="pl-PL" sz="1900" dirty="0"/>
          </a:p>
          <a:p>
            <a:pPr marL="0" indent="0">
              <a:buNone/>
            </a:pPr>
            <a:endParaRPr lang="pl-PL" sz="1900" dirty="0"/>
          </a:p>
          <a:p>
            <a:pPr marL="457200" indent="-457200">
              <a:buAutoNum type="arabicPeriod"/>
            </a:pPr>
            <a:r>
              <a:rPr lang="pl-PL" sz="1900" b="1" dirty="0"/>
              <a:t>Cechy charakteru:</a:t>
            </a:r>
            <a:endParaRPr lang="pl-PL" sz="1900" b="1" dirty="0"/>
          </a:p>
          <a:p>
            <a:pPr lvl="0"/>
            <a:r>
              <a:rPr lang="pl-PL" sz="1900" dirty="0"/>
              <a:t>Pobożny jak Żmudzin. </a:t>
            </a:r>
            <a:endParaRPr lang="pl-PL" sz="1900" dirty="0"/>
          </a:p>
          <a:p>
            <a:pPr lvl="0"/>
            <a:r>
              <a:rPr lang="pl-PL" sz="1900" dirty="0"/>
              <a:t>Uparty jak Żmudzin. </a:t>
            </a:r>
            <a:endParaRPr lang="lt-LT" sz="1900" dirty="0"/>
          </a:p>
          <a:p>
            <a:pPr lvl="0"/>
            <a:r>
              <a:rPr lang="pl-PL" sz="1900" dirty="0"/>
              <a:t>Zacięty jak Żmudzin. </a:t>
            </a:r>
            <a:endParaRPr lang="pl-PL" sz="1900" dirty="0"/>
          </a:p>
          <a:p>
            <a:pPr marL="0" lvl="0" indent="0">
              <a:buNone/>
            </a:pPr>
            <a:endParaRPr lang="pl-PL" sz="1900" dirty="0"/>
          </a:p>
          <a:p>
            <a:pPr marL="0" indent="0">
              <a:buNone/>
            </a:pPr>
            <a:r>
              <a:rPr lang="pl-PL" sz="1900" b="1" dirty="0"/>
              <a:t>2.    Historyczna przeszłość:</a:t>
            </a:r>
            <a:endParaRPr lang="pl-PL" sz="1900" b="1" dirty="0"/>
          </a:p>
          <a:p>
            <a:pPr marL="0" indent="0">
              <a:buNone/>
            </a:pPr>
            <a:endParaRPr lang="pl-PL" sz="1900" dirty="0"/>
          </a:p>
          <a:p>
            <a:pPr lvl="0"/>
            <a:r>
              <a:rPr lang="pl-PL" sz="1900" dirty="0"/>
              <a:t>Niemiec cały świat okpił, Żmudzina nie potrafił. </a:t>
            </a:r>
            <a:endParaRPr lang="pl-PL" sz="1900" dirty="0"/>
          </a:p>
          <a:p>
            <a:pPr lvl="0"/>
            <a:r>
              <a:rPr lang="pl-PL" sz="1900" dirty="0"/>
              <a:t>Ziemia i niebo przeminą, a Żemajtis zostanie. </a:t>
            </a:r>
            <a:endParaRPr lang="lt-LT" sz="1900" dirty="0"/>
          </a:p>
          <a:p>
            <a:pPr lvl="0"/>
            <a:r>
              <a:rPr lang="pl-PL" sz="1900" dirty="0"/>
              <a:t>Na Żmudzi wszystko ujdzie, a na Litwie jak na brzytwie.</a:t>
            </a:r>
            <a:endParaRPr lang="pl-PL" sz="1900" dirty="0"/>
          </a:p>
          <a:p>
            <a:pPr marL="457200" indent="-457200">
              <a:buAutoNum type="arabicPeriod"/>
            </a:pPr>
            <a:endParaRPr lang="pl-PL" sz="1900" dirty="0"/>
          </a:p>
          <a:p>
            <a:pPr marL="0" indent="0">
              <a:buNone/>
            </a:pPr>
            <a:endParaRPr lang="pl-PL" sz="1900" dirty="0"/>
          </a:p>
          <a:p>
            <a:pPr marL="457200" indent="-457200">
              <a:buAutoNum type="arabicPeriod"/>
            </a:pPr>
            <a:endParaRPr lang="pl-PL" sz="1900" dirty="0"/>
          </a:p>
          <a:p>
            <a:pPr marL="0" indent="0">
              <a:buNone/>
            </a:pPr>
            <a:endParaRPr lang="lt-LT" sz="1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litewskie. (I)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b="1" u="sng" dirty="0"/>
              <a:t>LK</a:t>
            </a:r>
            <a:r>
              <a:rPr lang="lt-LT" sz="2000" b="1" u="sng" dirty="0"/>
              <a:t>Ž:</a:t>
            </a:r>
            <a:endParaRPr lang="pl-PL" sz="2000" b="1" u="sng" dirty="0"/>
          </a:p>
          <a:p>
            <a:pPr marL="0" indent="0">
              <a:buNone/>
            </a:pPr>
            <a:endParaRPr lang="lt-LT" sz="2000" b="1" dirty="0"/>
          </a:p>
          <a:p>
            <a:pPr marL="0" indent="0">
              <a:buNone/>
            </a:pPr>
            <a:r>
              <a:rPr lang="pl-PL" sz="2000" b="1" dirty="0"/>
              <a:t>Żmudzin:</a:t>
            </a:r>
            <a:endParaRPr lang="lt-LT" sz="2000" b="1" dirty="0"/>
          </a:p>
          <a:p>
            <a:pPr marL="514350" indent="-514350">
              <a:buAutoNum type="arabicPeriod"/>
            </a:pPr>
            <a:r>
              <a:rPr lang="pl-PL" sz="2000" dirty="0"/>
              <a:t>‘mieszkaniec Żmudzi; osoba pochodząca ze Żmudzi’</a:t>
            </a:r>
            <a:endParaRPr lang="pl-PL" sz="2000" dirty="0"/>
          </a:p>
          <a:p>
            <a:pPr marL="514350" indent="-514350">
              <a:buAutoNum type="arabicPeriod"/>
            </a:pPr>
            <a:r>
              <a:rPr lang="pl-PL" sz="2000" dirty="0"/>
              <a:t>‘osoba obca, ze względu na język, którym się posługuje’</a:t>
            </a: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b="1" u="sng" dirty="0"/>
              <a:t>DLK</a:t>
            </a:r>
            <a:r>
              <a:rPr lang="lt-LT" sz="2000" b="1" u="sng" dirty="0"/>
              <a:t>Ž:</a:t>
            </a:r>
            <a:endParaRPr lang="pl-PL" sz="2000" b="1" u="sng" dirty="0"/>
          </a:p>
          <a:p>
            <a:pPr marL="0" indent="0">
              <a:buNone/>
            </a:pPr>
            <a:endParaRPr lang="lt-LT" sz="2000" b="1" dirty="0"/>
          </a:p>
          <a:p>
            <a:pPr marL="0" indent="0">
              <a:buNone/>
            </a:pPr>
            <a:r>
              <a:rPr lang="pl-PL" sz="2000" b="1" dirty="0"/>
              <a:t>Żmudzini:</a:t>
            </a:r>
            <a:endParaRPr lang="lt-LT" sz="2000" b="1" dirty="0"/>
          </a:p>
          <a:p>
            <a:pPr marL="514350" indent="-514350">
              <a:buAutoNum type="arabicPeriod"/>
            </a:pPr>
            <a:r>
              <a:rPr lang="pl-PL" sz="2000" dirty="0"/>
              <a:t>‘Litwini, zamieszkujący tereny na Zachód od Jeziorosów i na północ od </a:t>
            </a:r>
            <a:r>
              <a:rPr lang="pl-PL" sz="2000" dirty="0" err="1"/>
              <a:t>Taurogów</a:t>
            </a:r>
            <a:r>
              <a:rPr lang="pl-PL" sz="2000" dirty="0"/>
              <a:t>  i mówiący w swojej gwarze’</a:t>
            </a:r>
            <a:endParaRPr lang="pl-PL" sz="2000" dirty="0"/>
          </a:p>
          <a:p>
            <a:pPr marL="514350" indent="-514350">
              <a:buAutoNum type="arabicPeriod"/>
            </a:pPr>
            <a:r>
              <a:rPr lang="pl-PL" sz="2000" dirty="0"/>
              <a:t>‘grupa etniczna, zamieszkująca zachodnie terytorium kraju’</a:t>
            </a: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pl-PL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litewskie. (II)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dirty="0"/>
              <a:t>Cechy charakteru, zachowania:</a:t>
            </a:r>
            <a:endParaRPr lang="pl-PL" sz="2000" dirty="0"/>
          </a:p>
          <a:p>
            <a:r>
              <a:rPr lang="pl-PL" sz="2000" b="1" dirty="0"/>
              <a:t>powolność:</a:t>
            </a:r>
            <a:endParaRPr lang="lt-LT" sz="2000" dirty="0"/>
          </a:p>
          <a:p>
            <a:pPr marL="0" indent="0">
              <a:buNone/>
            </a:pPr>
            <a:r>
              <a:rPr lang="pl-PL" sz="2000" dirty="0"/>
              <a:t>      </a:t>
            </a:r>
            <a:r>
              <a:rPr lang="lt-LT" sz="2000" i="1" dirty="0"/>
              <a:t>Rengiasi kaip žemaitis kosėti (ilgai)</a:t>
            </a:r>
            <a:r>
              <a:rPr lang="pl-PL" sz="2000" i="1" dirty="0"/>
              <a:t> – </a:t>
            </a:r>
            <a:r>
              <a:rPr lang="pl-PL" sz="2000" i="1" dirty="0">
                <a:solidFill>
                  <a:srgbClr val="0070C0"/>
                </a:solidFill>
              </a:rPr>
              <a:t>[Zbiera się jak Żmudzin do kaszlnięcia]</a:t>
            </a:r>
            <a:endParaRPr lang="lt-LT" sz="2000" dirty="0">
              <a:solidFill>
                <a:srgbClr val="0070C0"/>
              </a:solidFill>
            </a:endParaRPr>
          </a:p>
          <a:p>
            <a:r>
              <a:rPr lang="pl-PL" sz="2000" b="1" dirty="0"/>
              <a:t>waleczność</a:t>
            </a:r>
            <a:endParaRPr lang="pl-PL" sz="2000" b="1" dirty="0"/>
          </a:p>
          <a:p>
            <a:pPr marL="0" indent="0">
              <a:buNone/>
            </a:pPr>
            <a:r>
              <a:rPr lang="pl-PL" sz="2000" i="1" dirty="0"/>
              <a:t>     </a:t>
            </a:r>
            <a:r>
              <a:rPr lang="lt-LT" sz="2000" i="1" dirty="0"/>
              <a:t>Pyksta kaip žemaitis ant blusos</a:t>
            </a:r>
            <a:r>
              <a:rPr lang="pl-PL" sz="2000" i="1" dirty="0"/>
              <a:t> – </a:t>
            </a:r>
            <a:r>
              <a:rPr lang="pl-PL" sz="2000" i="1" dirty="0">
                <a:solidFill>
                  <a:srgbClr val="0070C0"/>
                </a:solidFill>
              </a:rPr>
              <a:t>[Gniewa się jak Żmudzin na pchłę]</a:t>
            </a:r>
            <a:endParaRPr lang="lt-LT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2000" i="1" dirty="0"/>
              <a:t>     </a:t>
            </a:r>
            <a:r>
              <a:rPr lang="lt-LT" sz="2000" i="1" dirty="0"/>
              <a:t>Kas per žemaitis, kad peilio neturi</a:t>
            </a:r>
            <a:r>
              <a:rPr lang="pl-PL" sz="2000" i="1" dirty="0"/>
              <a:t> – </a:t>
            </a:r>
            <a:r>
              <a:rPr lang="pl-PL" sz="2000" i="1" dirty="0">
                <a:solidFill>
                  <a:srgbClr val="0070C0"/>
                </a:solidFill>
              </a:rPr>
              <a:t>[Co za Żmudzin bez noża]</a:t>
            </a:r>
            <a:endParaRPr lang="lt-LT" sz="2000" dirty="0">
              <a:solidFill>
                <a:srgbClr val="0070C0"/>
              </a:solidFill>
            </a:endParaRPr>
          </a:p>
          <a:p>
            <a:r>
              <a:rPr lang="pl-PL" sz="2000" b="1" dirty="0"/>
              <a:t>cierpliwość</a:t>
            </a:r>
            <a:endParaRPr lang="lt-LT" sz="2000" dirty="0"/>
          </a:p>
          <a:p>
            <a:pPr marL="0" indent="0">
              <a:buNone/>
            </a:pPr>
            <a:r>
              <a:rPr lang="pl-PL" sz="2000" i="1" dirty="0"/>
              <a:t>     </a:t>
            </a:r>
            <a:r>
              <a:rPr lang="lt-LT" sz="2000" i="1" dirty="0"/>
              <a:t>Kantrus kaip žemaitis.</a:t>
            </a:r>
            <a:r>
              <a:rPr lang="pl-PL" sz="2000" i="1" dirty="0"/>
              <a:t> – </a:t>
            </a:r>
            <a:r>
              <a:rPr lang="pl-PL" sz="2000" i="1" dirty="0">
                <a:solidFill>
                  <a:srgbClr val="0070C0"/>
                </a:solidFill>
              </a:rPr>
              <a:t>[Cierpliwy jak Żmudzin]</a:t>
            </a:r>
            <a:endParaRPr lang="pl-PL" sz="2000" i="1" dirty="0">
              <a:solidFill>
                <a:srgbClr val="0070C0"/>
              </a:solidFill>
            </a:endParaRPr>
          </a:p>
          <a:p>
            <a:r>
              <a:rPr lang="pl-PL" sz="2000" b="1" dirty="0"/>
              <a:t>chytrość</a:t>
            </a:r>
            <a:endParaRPr lang="lt-LT" sz="2000" b="1" dirty="0"/>
          </a:p>
          <a:p>
            <a:pPr marL="0" indent="0">
              <a:buNone/>
            </a:pPr>
            <a:r>
              <a:rPr lang="pl-PL" sz="2000" i="1" dirty="0"/>
              <a:t>    </a:t>
            </a:r>
            <a:r>
              <a:rPr lang="lt-LT" sz="2000" i="1" dirty="0"/>
              <a:t>Gudrus kaip žemaičio vaikas.</a:t>
            </a:r>
            <a:r>
              <a:rPr lang="pl-PL" sz="2000" i="1" dirty="0"/>
              <a:t> – </a:t>
            </a:r>
            <a:r>
              <a:rPr lang="pl-PL" sz="2000" i="1" dirty="0">
                <a:solidFill>
                  <a:srgbClr val="0070C0"/>
                </a:solidFill>
              </a:rPr>
              <a:t>[Chytry jak dziecko żmudzkie]</a:t>
            </a:r>
            <a:endParaRPr lang="lt-LT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polskie. (I)</a:t>
            </a:r>
            <a:endParaRPr lang="lt-L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b="1" dirty="0"/>
              <a:t>1. Postacie historyczne, też bohaterowie trylogii H. Sienkiewicza: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 err="1"/>
              <a:t>Ancewicz</a:t>
            </a:r>
            <a:r>
              <a:rPr lang="pl-PL" sz="1800" i="1" dirty="0"/>
              <a:t>, Franciszek, czyli </a:t>
            </a:r>
            <a:r>
              <a:rPr lang="pl-PL" sz="1800" i="1" dirty="0" err="1"/>
              <a:t>Ancevičius</a:t>
            </a:r>
            <a:r>
              <a:rPr lang="pl-PL" sz="1800" i="1" dirty="0"/>
              <a:t> </a:t>
            </a:r>
            <a:r>
              <a:rPr lang="pl-PL" sz="1800" i="1" dirty="0" err="1"/>
              <a:t>Pranas</a:t>
            </a:r>
            <a:r>
              <a:rPr lang="pl-PL" sz="1800" i="1" dirty="0"/>
              <a:t>. Ze Żmudzi. Ateista, marksista, socjalista, antykomunista, internacjonalista. (Cz. Miłosz, Abecadło Miłosza, 1994).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/>
              <a:t>Jak pamiętamy, główny bohater "Potopu" pan Andrzej Kmicic był najważniejszym bacą na Żmudzi, (Prasa: Tygodnik Podhalański, 1999)</a:t>
            </a:r>
            <a:endParaRPr lang="pl-PL" sz="1800" i="1" dirty="0"/>
          </a:p>
          <a:p>
            <a:pPr marL="0" indent="0">
              <a:buNone/>
            </a:pPr>
            <a:endParaRPr lang="pl-PL" sz="1800" i="1" dirty="0"/>
          </a:p>
          <a:p>
            <a:pPr marL="0" indent="0">
              <a:buNone/>
            </a:pPr>
            <a:r>
              <a:rPr lang="pl-PL" sz="2000" b="1" dirty="0"/>
              <a:t>2. Wytwory sztuki: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/>
              <a:t>Występowały one przede wszystkim na Żmudzi, ziemiach dzisiaj litewskich. Architektura krzyży osiągnęła tam wyjątkowy poziom artystyczny.</a:t>
            </a:r>
            <a:endParaRPr lang="pl-PL" sz="1800" i="1" dirty="0"/>
          </a:p>
          <a:p>
            <a:pPr marL="0" indent="0">
              <a:buNone/>
            </a:pPr>
            <a:endParaRPr lang="pl-PL" sz="1800" i="1" dirty="0"/>
          </a:p>
          <a:p>
            <a:pPr marL="0" indent="0">
              <a:buNone/>
            </a:pPr>
            <a:r>
              <a:rPr lang="pl-PL" sz="2000" b="1" dirty="0"/>
              <a:t>3. Długo utrzymane pogaństwo: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/>
              <a:t>[…] do końca XIV w. pogańską pozostawała Litwa, a do początku XV - Żmudź </a:t>
            </a:r>
            <a:endParaRPr lang="pl-PL" sz="1800" i="1" dirty="0"/>
          </a:p>
          <a:p>
            <a:pPr marL="0" indent="0">
              <a:buNone/>
            </a:pPr>
            <a:endParaRPr lang="pl-PL" sz="2000" i="1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endParaRPr lang="lt-LT" sz="2000" dirty="0"/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polskie. (II)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435280" cy="5458618"/>
          </a:xfrm>
        </p:spPr>
        <p:txBody>
          <a:bodyPr/>
          <a:lstStyle/>
          <a:p>
            <a:r>
              <a:rPr lang="pl-PL" sz="2000" b="1" dirty="0"/>
              <a:t>Dawne podziały narodowościowe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Co najmniej od początków XX stulecia nasza literatura piękna używa takich pojęć jak Litwin, Żmudzin czy nawet Prusak w dawnym, przedrozbiorowym jeszcze znaczeniu </a:t>
            </a: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(Janusz Tazbir, Silva rerum historicarum, 2002).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r>
              <a:rPr lang="pl-PL" sz="2000" b="1" dirty="0"/>
              <a:t>W tekstach współczesnych występują nazwy własne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Źmudzki (Jan, Paweł, Maciej, Ludwik, Marek, Aleksander).</a:t>
            </a:r>
            <a:endParaRPr lang="pl-PL" sz="2000" b="1" dirty="0"/>
          </a:p>
          <a:p>
            <a:r>
              <a:rPr lang="pl-PL" sz="2000" b="1" dirty="0"/>
              <a:t>Cechy psychiczne: </a:t>
            </a:r>
            <a:r>
              <a:rPr lang="pl-PL" sz="2000" dirty="0"/>
              <a:t>upór żmudzki i milkliwość, oddaność i wierność, czy chytrość.</a:t>
            </a:r>
            <a:endParaRPr lang="pl-PL" sz="2000" dirty="0"/>
          </a:p>
          <a:p>
            <a:r>
              <a:rPr lang="pl-PL" sz="2000" b="1" dirty="0"/>
              <a:t>Mitologizacja:</a:t>
            </a:r>
            <a:endParaRPr lang="pl-PL" sz="2000" b="1" dirty="0"/>
          </a:p>
          <a:p>
            <a:r>
              <a:rPr lang="pl-PL" sz="1800" i="1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Zwłaszcza ta Samogitia (Żmudź ) mnie niepokoi na jasnym brzegu Adriatyku, na tym wylocie do wonnego, pełnego hałasu i ruchu handlowego Lewantu, w tym miejscu słynnej Fiera di Levante </a:t>
            </a: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(Jarosław Iwaszkiewicz, Podróże do Włoch, 1977).</a:t>
            </a:r>
            <a:endParaRPr lang="pl-PL" sz="2000" dirty="0"/>
          </a:p>
          <a:p>
            <a:r>
              <a:rPr lang="pl-PL" sz="2000" b="1" dirty="0"/>
              <a:t>Niezrozumiały język.</a:t>
            </a:r>
            <a:endParaRPr lang="pl-PL" sz="2000" b="1" dirty="0"/>
          </a:p>
          <a:p>
            <a:r>
              <a:rPr lang="pl-PL" sz="2000" b="1" dirty="0"/>
              <a:t>Negatywnie:</a:t>
            </a:r>
            <a:endParaRPr lang="pl-PL" sz="2000" b="1" dirty="0"/>
          </a:p>
          <a:p>
            <a:pPr marL="0" indent="0">
              <a:buNone/>
            </a:pPr>
            <a:r>
              <a:rPr lang="pl-PL" sz="2000" i="1" dirty="0"/>
              <a:t>„Dziady" Dejmka mógł napisać tylko jakiś chytry Żmudzin z zapadłej dziury między Białorusią a Litwą: geniusz, który zawarł w utworze to wszystko, co bolało Polaka przez 300 lat, co szarpie wnętrze i dzisiaj. </a:t>
            </a:r>
            <a:endParaRPr lang="pl-PL" sz="2000" i="1" dirty="0"/>
          </a:p>
          <a:p>
            <a:endParaRPr lang="pl-PL" sz="2000" b="1" dirty="0"/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(I)</a:t>
            </a:r>
            <a:endParaRPr lang="lt-L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800" y="144272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000" b="1" dirty="0"/>
              <a:t>1.  Tradycje, obrzędy, wierzenia, oryginalne wytwory sztuki ludowej czy potrawy, zabytki architektoniczne:</a:t>
            </a:r>
            <a:endParaRPr lang="lt-LT" sz="2000" b="1" dirty="0"/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pl-PL" sz="1800" i="1" dirty="0" err="1"/>
              <a:t>Žiloje</a:t>
            </a:r>
            <a:r>
              <a:rPr lang="pl-PL" sz="1800" i="1" dirty="0"/>
              <a:t> </a:t>
            </a:r>
            <a:r>
              <a:rPr lang="pl-PL" sz="1800" i="1" dirty="0" err="1"/>
              <a:t>senovėje</a:t>
            </a:r>
            <a:r>
              <a:rPr lang="pl-PL" sz="1800" i="1" dirty="0"/>
              <a:t>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vyrus</a:t>
            </a:r>
            <a:r>
              <a:rPr lang="pl-PL" sz="1800" i="1" dirty="0"/>
              <a:t> </a:t>
            </a:r>
            <a:r>
              <a:rPr lang="pl-PL" sz="1800" i="1" dirty="0" err="1"/>
              <a:t>laidodavo</a:t>
            </a:r>
            <a:r>
              <a:rPr lang="pl-PL" sz="1800" i="1" dirty="0"/>
              <a:t> </a:t>
            </a:r>
            <a:r>
              <a:rPr lang="pl-PL" sz="1800" i="1" dirty="0" err="1"/>
              <a:t>baltomis</a:t>
            </a:r>
            <a:r>
              <a:rPr lang="pl-PL" sz="1800" i="1" dirty="0"/>
              <a:t> </a:t>
            </a:r>
            <a:r>
              <a:rPr lang="pl-PL" sz="1800" i="1" dirty="0" err="1"/>
              <a:t>kelnėmis</a:t>
            </a:r>
            <a:r>
              <a:rPr lang="pl-PL" sz="1800" i="1" dirty="0"/>
              <a:t> </a:t>
            </a:r>
            <a:r>
              <a:rPr lang="pl-PL" sz="1800" i="1" dirty="0" err="1"/>
              <a:t>ir</a:t>
            </a:r>
            <a:r>
              <a:rPr lang="pl-PL" sz="1800" i="1" dirty="0"/>
              <a:t> </a:t>
            </a:r>
            <a:r>
              <a:rPr lang="pl-PL" sz="1800" i="1" dirty="0" err="1"/>
              <a:t>marškiniais</a:t>
            </a:r>
            <a:r>
              <a:rPr lang="pl-PL" sz="1800" i="1" dirty="0"/>
              <a:t>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rgbClr val="0070C0"/>
                </a:solidFill>
              </a:rPr>
              <a:t>      [W starożytności Żmudzini grzebali mężczyzn w białych spodniach i koszulach]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 XIX a. </a:t>
            </a:r>
            <a:r>
              <a:rPr lang="pl-PL" sz="1800" i="1" dirty="0" err="1"/>
              <a:t>pab</a:t>
            </a:r>
            <a:r>
              <a:rPr lang="pl-PL" sz="1800" i="1" dirty="0"/>
              <a:t>. </a:t>
            </a:r>
            <a:r>
              <a:rPr lang="pl-PL" sz="1800" i="1" dirty="0" err="1"/>
              <a:t>užrašytoje</a:t>
            </a:r>
            <a:r>
              <a:rPr lang="pl-PL" sz="1800" i="1" dirty="0"/>
              <a:t> </a:t>
            </a:r>
            <a:r>
              <a:rPr lang="pl-PL" sz="1800" i="1" dirty="0" err="1"/>
              <a:t>sakmėje</a:t>
            </a:r>
            <a:r>
              <a:rPr lang="pl-PL" sz="1800" i="1" dirty="0"/>
              <a:t> </a:t>
            </a:r>
            <a:r>
              <a:rPr lang="pl-PL" sz="1800" i="1" dirty="0" err="1"/>
              <a:t>teigiama</a:t>
            </a:r>
            <a:r>
              <a:rPr lang="pl-PL" sz="1800" i="1" dirty="0"/>
              <a:t>, jog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įsivaizduoja</a:t>
            </a:r>
            <a:r>
              <a:rPr lang="pl-PL" sz="1800" i="1" dirty="0"/>
              <a:t> </a:t>
            </a:r>
            <a:r>
              <a:rPr lang="pl-PL" sz="1800" i="1" dirty="0" err="1"/>
              <a:t>Perkūną</a:t>
            </a:r>
            <a:r>
              <a:rPr lang="pl-PL" sz="1800" i="1" dirty="0"/>
              <a:t>, </a:t>
            </a:r>
            <a:r>
              <a:rPr lang="pl-PL" sz="1800" i="1" dirty="0" err="1"/>
              <a:t>sėdintį</a:t>
            </a:r>
            <a:r>
              <a:rPr lang="pl-PL" sz="1800" i="1" dirty="0"/>
              <a:t> </a:t>
            </a:r>
            <a:r>
              <a:rPr lang="pl-PL" sz="1800" i="1" dirty="0" err="1"/>
              <a:t>danguje</a:t>
            </a:r>
            <a:r>
              <a:rPr lang="pl-PL" sz="1800" i="1" dirty="0"/>
              <a:t>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pl-PL" sz="1800" i="1" dirty="0">
                <a:solidFill>
                  <a:srgbClr val="0070C0"/>
                </a:solidFill>
              </a:rPr>
              <a:t>[Legenda, pochodząca z końca XIX w. głosi, że Żmudzini wyobrażają </a:t>
            </a:r>
            <a:r>
              <a:rPr lang="pl-PL" sz="1800" i="1" dirty="0" err="1">
                <a:solidFill>
                  <a:srgbClr val="0070C0"/>
                </a:solidFill>
              </a:rPr>
              <a:t>Perkunasa</a:t>
            </a:r>
            <a:r>
              <a:rPr lang="pl-PL" sz="1800" i="1" dirty="0">
                <a:solidFill>
                  <a:srgbClr val="0070C0"/>
                </a:solidFill>
              </a:rPr>
              <a:t>, jako siedzącego w niebie]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pl-PL" sz="1800" i="1" dirty="0" err="1"/>
              <a:t>Pupų</a:t>
            </a:r>
            <a:r>
              <a:rPr lang="pl-PL" sz="1800" i="1" dirty="0"/>
              <a:t> </a:t>
            </a:r>
            <a:r>
              <a:rPr lang="pl-PL" sz="1800" i="1" dirty="0" err="1"/>
              <a:t>patiekalai</a:t>
            </a:r>
            <a:r>
              <a:rPr lang="pl-PL" sz="1800" i="1" dirty="0"/>
              <a:t> </a:t>
            </a:r>
            <a:r>
              <a:rPr lang="pl-PL" sz="1800" i="1" dirty="0" err="1"/>
              <a:t>buvo</a:t>
            </a:r>
            <a:r>
              <a:rPr lang="pl-PL" sz="1800" i="1" dirty="0"/>
              <a:t> </a:t>
            </a:r>
            <a:r>
              <a:rPr lang="pl-PL" sz="1800" i="1" dirty="0" err="1"/>
              <a:t>paplitę</a:t>
            </a:r>
            <a:r>
              <a:rPr lang="pl-PL" sz="1800" i="1" dirty="0"/>
              <a:t> </a:t>
            </a:r>
            <a:r>
              <a:rPr lang="pl-PL" sz="1800" i="1" dirty="0" err="1"/>
              <a:t>Žemaitijoje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[Na Żmudzi popularne były dania z fasoli]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</a:t>
            </a:r>
            <a:r>
              <a:rPr lang="pl-PL" sz="1800" i="1" dirty="0" err="1"/>
              <a:t>Smulkūs</a:t>
            </a:r>
            <a:r>
              <a:rPr lang="pl-PL" sz="1800" i="1" dirty="0"/>
              <a:t> </a:t>
            </a:r>
            <a:r>
              <a:rPr lang="pl-PL" sz="1800" i="1" dirty="0" err="1"/>
              <a:t>dvareliai</a:t>
            </a:r>
            <a:r>
              <a:rPr lang="pl-PL" sz="1800" i="1" dirty="0"/>
              <a:t> </a:t>
            </a:r>
            <a:r>
              <a:rPr lang="pl-PL" sz="1800" i="1" dirty="0" err="1"/>
              <a:t>daugiausia</a:t>
            </a:r>
            <a:r>
              <a:rPr lang="pl-PL" sz="1800" i="1" dirty="0"/>
              <a:t> </a:t>
            </a:r>
            <a:r>
              <a:rPr lang="pl-PL" sz="1800" i="1" dirty="0" err="1"/>
              <a:t>išliko</a:t>
            </a:r>
            <a:r>
              <a:rPr lang="pl-PL" sz="1800" i="1" dirty="0"/>
              <a:t> </a:t>
            </a:r>
            <a:r>
              <a:rPr lang="pl-PL" sz="1800" i="1" dirty="0" err="1"/>
              <a:t>Žemaitijoje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[Najwięcej małych dworków zostało na Żmudzi]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sz="2000" dirty="0"/>
          </a:p>
          <a:p>
            <a:pPr marL="457200" indent="-457200">
              <a:buAutoNum type="arabicPeriod" startAt="2"/>
            </a:pPr>
            <a:r>
              <a:rPr lang="pl-PL" sz="2000" b="1" dirty="0"/>
              <a:t>Muzykalność, zamiłowanie do muzyki:</a:t>
            </a:r>
            <a:endParaRPr lang="pl-PL" sz="2000" b="1" dirty="0"/>
          </a:p>
          <a:p>
            <a:pPr marL="0" indent="0">
              <a:buNone/>
            </a:pPr>
            <a:r>
              <a:rPr lang="pl-PL" sz="1800" dirty="0"/>
              <a:t>       </a:t>
            </a:r>
            <a:r>
              <a:rPr lang="lt-LT" sz="1800" i="1" dirty="0"/>
              <a:t>Laimei, žemaičiai nestokoja meilės dainai, muzikai ir šokiui.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rgbClr val="0070C0"/>
                </a:solidFill>
              </a:rPr>
              <a:t>       [Na szczęście, Żmudzini zachowali zamiłowanie do pieśni, muzyki i tańca]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lt-LT" sz="1800" i="1" dirty="0"/>
              <a:t>Ji [muzika] stiprindavo žemaičio dvasią ir sunkiais prievartos laikais.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chemeClr val="accent5">
                    <a:lumMod val="50000"/>
                  </a:schemeClr>
                </a:solidFill>
              </a:rPr>
              <a:t>      </a:t>
            </a:r>
            <a:r>
              <a:rPr lang="pl-PL" sz="1800" i="1" dirty="0">
                <a:solidFill>
                  <a:srgbClr val="0070C0"/>
                </a:solidFill>
              </a:rPr>
              <a:t>[Ona (muzyka) natchnęła ducha i wzmacniała Żmudzinów w czasach udręki]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000" b="1" dirty="0"/>
              <a:t>3. Przynależność terytorium Żmudzi do Litwy, rola Żmudzi w obronie ziem litewskich w walce z Zakonem Krzyżackim oraz kwestie późnego chrztu:</a:t>
            </a:r>
            <a:endParaRPr lang="lt-LT" sz="2000" b="1" dirty="0"/>
          </a:p>
          <a:p>
            <a:pPr marL="0" indent="0">
              <a:buNone/>
            </a:pPr>
            <a:r>
              <a:rPr lang="pl-PL" sz="1800" i="1" dirty="0"/>
              <a:t>     </a:t>
            </a:r>
            <a:r>
              <a:rPr lang="pl-PL" sz="1800" i="1" dirty="0" err="1"/>
              <a:t>Būdama</a:t>
            </a:r>
            <a:r>
              <a:rPr lang="pl-PL" sz="1800" i="1" dirty="0"/>
              <a:t> </a:t>
            </a:r>
            <a:r>
              <a:rPr lang="pl-PL" sz="1800" i="1" dirty="0" err="1"/>
              <a:t>prūsų</a:t>
            </a:r>
            <a:r>
              <a:rPr lang="pl-PL" sz="1800" i="1" dirty="0"/>
              <a:t> </a:t>
            </a:r>
            <a:r>
              <a:rPr lang="pl-PL" sz="1800" i="1" dirty="0" err="1"/>
              <a:t>pašonėje</a:t>
            </a:r>
            <a:r>
              <a:rPr lang="pl-PL" sz="1800" i="1" dirty="0"/>
              <a:t> </a:t>
            </a:r>
            <a:r>
              <a:rPr lang="pl-PL" sz="1800" i="1" dirty="0" err="1"/>
              <a:t>Žemaitija</a:t>
            </a:r>
            <a:r>
              <a:rPr lang="pl-PL" sz="1800" i="1" dirty="0"/>
              <a:t> </a:t>
            </a:r>
            <a:r>
              <a:rPr lang="pl-PL" sz="1800" i="1" dirty="0" err="1"/>
              <a:t>sudarė</a:t>
            </a:r>
            <a:r>
              <a:rPr lang="pl-PL" sz="1800" i="1" dirty="0"/>
              <a:t> </a:t>
            </a:r>
            <a:r>
              <a:rPr lang="pl-PL" sz="1800" i="1" dirty="0" err="1"/>
              <a:t>kliūtis</a:t>
            </a:r>
            <a:r>
              <a:rPr lang="pl-PL" sz="1800" i="1" dirty="0"/>
              <a:t> </a:t>
            </a:r>
            <a:r>
              <a:rPr lang="pl-PL" sz="1800" i="1" dirty="0" err="1"/>
              <a:t>kryžiuočiams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[Będąca u boku Prusów, Żmudź stanowiła przeszkodę Krzyżakom]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</a:t>
            </a:r>
            <a:r>
              <a:rPr lang="pl-PL" sz="1800" i="1" dirty="0" err="1"/>
              <a:t>Trečia</a:t>
            </a:r>
            <a:r>
              <a:rPr lang="pl-PL" sz="1800" i="1" dirty="0"/>
              <a:t>,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buvo</a:t>
            </a:r>
            <a:r>
              <a:rPr lang="pl-PL" sz="1800" i="1" dirty="0"/>
              <a:t> </a:t>
            </a:r>
            <a:r>
              <a:rPr lang="pl-PL" sz="1800" i="1" dirty="0" err="1"/>
              <a:t>labiau</a:t>
            </a:r>
            <a:r>
              <a:rPr lang="pl-PL" sz="1800" i="1" dirty="0"/>
              <a:t> </a:t>
            </a:r>
            <a:r>
              <a:rPr lang="pl-PL" sz="1800" i="1" dirty="0" err="1"/>
              <a:t>prisirišę</a:t>
            </a:r>
            <a:r>
              <a:rPr lang="pl-PL" sz="1800" i="1" dirty="0"/>
              <a:t> </a:t>
            </a:r>
            <a:r>
              <a:rPr lang="pl-PL" sz="1800" i="1" dirty="0" err="1"/>
              <a:t>prie</a:t>
            </a:r>
            <a:r>
              <a:rPr lang="pl-PL" sz="1800" i="1" dirty="0"/>
              <a:t> </a:t>
            </a:r>
            <a:r>
              <a:rPr lang="pl-PL" sz="1800" i="1" dirty="0" err="1"/>
              <a:t>pagonių</a:t>
            </a:r>
            <a:r>
              <a:rPr lang="pl-PL" sz="1800" i="1" dirty="0"/>
              <a:t> </a:t>
            </a:r>
            <a:r>
              <a:rPr lang="pl-PL" sz="1800" i="1" dirty="0" err="1"/>
              <a:t>tikėjimo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[Żmudzini byli bardziej przywiązani do wierzeń pogańskich]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 </a:t>
            </a:r>
            <a:r>
              <a:rPr lang="pl-PL" sz="1800" i="1" dirty="0" err="1"/>
              <a:t>Dėl</a:t>
            </a:r>
            <a:r>
              <a:rPr lang="pl-PL" sz="1800" i="1" dirty="0"/>
              <a:t> </a:t>
            </a:r>
            <a:r>
              <a:rPr lang="pl-PL" sz="1800" i="1" dirty="0" err="1"/>
              <a:t>žemaičių</a:t>
            </a:r>
            <a:r>
              <a:rPr lang="pl-PL" sz="1800" i="1" dirty="0"/>
              <a:t> </a:t>
            </a:r>
            <a:r>
              <a:rPr lang="pl-PL" sz="1800" i="1" dirty="0" err="1"/>
              <a:t>vyko</a:t>
            </a:r>
            <a:r>
              <a:rPr lang="pl-PL" sz="1800" i="1" dirty="0"/>
              <a:t> </a:t>
            </a:r>
            <a:r>
              <a:rPr lang="pl-PL" sz="1800" i="1" dirty="0" err="1"/>
              <a:t>nuolatinė</a:t>
            </a:r>
            <a:r>
              <a:rPr lang="pl-PL" sz="1800" i="1" dirty="0"/>
              <a:t> </a:t>
            </a:r>
            <a:r>
              <a:rPr lang="pl-PL" sz="1800" i="1" dirty="0" err="1"/>
              <a:t>ginklo</a:t>
            </a:r>
            <a:r>
              <a:rPr lang="pl-PL" sz="1800" i="1" dirty="0"/>
              <a:t> </a:t>
            </a:r>
            <a:r>
              <a:rPr lang="pl-PL" sz="1800" i="1" dirty="0" err="1"/>
              <a:t>ir</a:t>
            </a:r>
            <a:r>
              <a:rPr lang="pl-PL" sz="1800" i="1" dirty="0"/>
              <a:t> </a:t>
            </a:r>
            <a:r>
              <a:rPr lang="pl-PL" sz="1800" i="1" dirty="0" err="1"/>
              <a:t>diplomatijos</a:t>
            </a:r>
            <a:r>
              <a:rPr lang="pl-PL" sz="1800" i="1" dirty="0"/>
              <a:t> </a:t>
            </a:r>
            <a:r>
              <a:rPr lang="pl-PL" sz="1800" i="1" dirty="0" err="1"/>
              <a:t>kova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[O Żmudzinów stale walczono bronią i dyplomacją]</a:t>
            </a:r>
            <a:endParaRPr lang="pl-PL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r>
              <a:rPr lang="pl-PL" sz="2000" b="1" dirty="0"/>
              <a:t>4. Pochodzenie i tożsamość Żmudzina, patriotyzm: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/>
              <a:t>     </a:t>
            </a:r>
            <a:r>
              <a:rPr lang="pl-PL" sz="1800" i="1" dirty="0" err="1"/>
              <a:t>Aš</a:t>
            </a:r>
            <a:r>
              <a:rPr lang="pl-PL" sz="1800" i="1" dirty="0"/>
              <a:t> </a:t>
            </a:r>
            <a:r>
              <a:rPr lang="pl-PL" sz="1800" i="1" dirty="0" err="1"/>
              <a:t>pati</a:t>
            </a:r>
            <a:r>
              <a:rPr lang="pl-PL" sz="1800" i="1" dirty="0"/>
              <a:t> </a:t>
            </a:r>
            <a:r>
              <a:rPr lang="pl-PL" sz="1800" i="1" dirty="0" err="1"/>
              <a:t>gimiau</a:t>
            </a:r>
            <a:r>
              <a:rPr lang="pl-PL" sz="1800" i="1" dirty="0"/>
              <a:t> </a:t>
            </a:r>
            <a:r>
              <a:rPr lang="pl-PL" sz="1800" i="1" dirty="0" err="1"/>
              <a:t>Žemaitijoje</a:t>
            </a:r>
            <a:r>
              <a:rPr lang="pl-PL" sz="1800" i="1" dirty="0"/>
              <a:t>, </a:t>
            </a:r>
            <a:r>
              <a:rPr lang="pl-PL" sz="1800" i="1" dirty="0" err="1"/>
              <a:t>tad</a:t>
            </a:r>
            <a:r>
              <a:rPr lang="pl-PL" sz="1800" i="1" dirty="0"/>
              <a:t> esu </a:t>
            </a:r>
            <a:r>
              <a:rPr lang="pl-PL" sz="1800" i="1" dirty="0" err="1"/>
              <a:t>grynakraujė</a:t>
            </a:r>
            <a:r>
              <a:rPr lang="pl-PL" sz="1800" i="1" dirty="0"/>
              <a:t> </a:t>
            </a:r>
            <a:r>
              <a:rPr lang="pl-PL" sz="1800" i="1" dirty="0" err="1"/>
              <a:t>žemaitė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[Urodziłam się na Żmudzi, toteż jestem rodowitą Żmudzinką]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</a:t>
            </a:r>
            <a:r>
              <a:rPr lang="pl-PL" sz="1800" i="1" dirty="0" err="1"/>
              <a:t>Visi</a:t>
            </a:r>
            <a:r>
              <a:rPr lang="pl-PL" sz="1800" i="1" dirty="0"/>
              <a:t>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Žemaitijos</a:t>
            </a:r>
            <a:r>
              <a:rPr lang="pl-PL" sz="1800" i="1" dirty="0"/>
              <a:t> </a:t>
            </a:r>
            <a:r>
              <a:rPr lang="pl-PL" sz="1800" i="1" dirty="0" err="1"/>
              <a:t>vaikai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[Wszyscy Żmudzini – dzieci Żmudzi]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</a:t>
            </a:r>
            <a:r>
              <a:rPr lang="pl-PL" sz="1800" i="1" dirty="0" err="1"/>
              <a:t>Žemaičiai</a:t>
            </a:r>
            <a:r>
              <a:rPr lang="pl-PL" sz="1800" i="1" dirty="0"/>
              <a:t> per </a:t>
            </a:r>
            <a:r>
              <a:rPr lang="pl-PL" sz="1800" i="1" dirty="0" err="1"/>
              <a:t>amžius</a:t>
            </a:r>
            <a:r>
              <a:rPr lang="pl-PL" sz="1800" i="1" dirty="0"/>
              <a:t> </a:t>
            </a:r>
            <a:r>
              <a:rPr lang="pl-PL" sz="1800" i="1" dirty="0" err="1"/>
              <a:t>išlaikė</a:t>
            </a:r>
            <a:r>
              <a:rPr lang="pl-PL" sz="1800" i="1" dirty="0"/>
              <a:t> </a:t>
            </a:r>
            <a:r>
              <a:rPr lang="pl-PL" sz="1800" i="1" dirty="0" err="1"/>
              <a:t>savo</a:t>
            </a:r>
            <a:r>
              <a:rPr lang="pl-PL" sz="1800" i="1" dirty="0"/>
              <a:t> </a:t>
            </a:r>
            <a:r>
              <a:rPr lang="pl-PL" sz="1800" i="1" dirty="0" err="1"/>
              <a:t>savitumą</a:t>
            </a:r>
            <a:r>
              <a:rPr lang="pl-PL" sz="1800" i="1" dirty="0"/>
              <a:t> </a:t>
            </a:r>
            <a:r>
              <a:rPr lang="pl-PL" sz="1800" i="1" dirty="0" err="1"/>
              <a:t>ir</a:t>
            </a:r>
            <a:r>
              <a:rPr lang="pl-PL" sz="1800" i="1" dirty="0"/>
              <a:t> </a:t>
            </a:r>
            <a:r>
              <a:rPr lang="pl-PL" sz="1800" i="1" dirty="0" err="1"/>
              <a:t>savo</a:t>
            </a:r>
            <a:r>
              <a:rPr lang="pl-PL" sz="1800" i="1" dirty="0"/>
              <a:t> </a:t>
            </a:r>
            <a:r>
              <a:rPr lang="pl-PL" sz="1800" i="1" dirty="0" err="1"/>
              <a:t>žemes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[W ciągu wieków Żmudzini zachowali swoistość i swoje ziemie]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(III)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i="1" dirty="0"/>
              <a:t>Mes </a:t>
            </a:r>
            <a:r>
              <a:rPr lang="fr-FR" sz="1800" i="1" dirty="0" err="1"/>
              <a:t>esam</a:t>
            </a:r>
            <a:r>
              <a:rPr lang="fr-FR" sz="1800" i="1" dirty="0"/>
              <a:t> </a:t>
            </a:r>
            <a:r>
              <a:rPr lang="fr-FR" sz="1800" i="1" dirty="0" err="1"/>
              <a:t>žemaitė</a:t>
            </a:r>
            <a:r>
              <a:rPr lang="fr-FR" sz="1800" i="1" dirty="0"/>
              <a:t>, </a:t>
            </a:r>
            <a:r>
              <a:rPr lang="fr-FR" sz="1800" i="1" dirty="0" err="1"/>
              <a:t>Lietuvos</a:t>
            </a:r>
            <a:r>
              <a:rPr lang="fr-FR" sz="1800" i="1" dirty="0"/>
              <a:t> </a:t>
            </a:r>
            <a:r>
              <a:rPr lang="fr-FR" sz="1800" i="1" dirty="0" err="1"/>
              <a:t>pilietė</a:t>
            </a:r>
            <a:r>
              <a:rPr lang="fr-FR" sz="1800" i="1" dirty="0"/>
              <a:t>.</a:t>
            </a:r>
            <a:r>
              <a:rPr lang="pl-PL" sz="1800" dirty="0"/>
              <a:t> - </a:t>
            </a:r>
            <a:r>
              <a:rPr lang="pl-PL" sz="1800" dirty="0">
                <a:solidFill>
                  <a:srgbClr val="0070C0"/>
                </a:solidFill>
              </a:rPr>
              <a:t>[Jestem Żmudzinką, obywatelką Litwy]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pl-PL" sz="1800" i="1" dirty="0"/>
              <a:t>Mes </a:t>
            </a:r>
            <a:r>
              <a:rPr lang="pl-PL" sz="1800" i="1" dirty="0" err="1"/>
              <a:t>žemaičiai</a:t>
            </a:r>
            <a:r>
              <a:rPr lang="pl-PL" sz="1800" i="1" dirty="0"/>
              <a:t>. </a:t>
            </a:r>
            <a:r>
              <a:rPr lang="pl-PL" sz="1800" i="1" dirty="0" err="1"/>
              <a:t>Žemaičiai</a:t>
            </a:r>
            <a:r>
              <a:rPr lang="pl-PL" sz="1800" i="1" dirty="0"/>
              <a:t> irgi </a:t>
            </a:r>
            <a:r>
              <a:rPr lang="pl-PL" sz="1800" i="1" dirty="0" err="1"/>
              <a:t>lietuviai</a:t>
            </a:r>
            <a:r>
              <a:rPr lang="pl-PL" sz="1800" i="1" dirty="0"/>
              <a:t>.</a:t>
            </a:r>
            <a:r>
              <a:rPr lang="pl-PL" sz="1800" dirty="0"/>
              <a:t>  - </a:t>
            </a:r>
            <a:r>
              <a:rPr lang="pl-PL" sz="1800" dirty="0">
                <a:solidFill>
                  <a:srgbClr val="0070C0"/>
                </a:solidFill>
              </a:rPr>
              <a:t>[My Żmudzini. Żmudzini to też Litwini]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pl-PL" sz="1800" i="1" dirty="0" err="1"/>
              <a:t>Nuostabūs</a:t>
            </a:r>
            <a:r>
              <a:rPr lang="pl-PL" sz="1800" i="1" dirty="0"/>
              <a:t> </a:t>
            </a:r>
            <a:r>
              <a:rPr lang="pl-PL" sz="1800" i="1" dirty="0" err="1"/>
              <a:t>lietuviai</a:t>
            </a:r>
            <a:r>
              <a:rPr lang="pl-PL" sz="1800" i="1" dirty="0"/>
              <a:t> – </a:t>
            </a:r>
            <a:r>
              <a:rPr lang="pl-PL" sz="1800" i="1" dirty="0" err="1"/>
              <a:t>žemaičiai</a:t>
            </a:r>
            <a:r>
              <a:rPr lang="pl-PL" sz="1800" i="1" dirty="0"/>
              <a:t>, </a:t>
            </a:r>
            <a:r>
              <a:rPr lang="pl-PL" sz="1800" i="1" dirty="0" err="1"/>
              <a:t>aukštaičiai</a:t>
            </a:r>
            <a:r>
              <a:rPr lang="pl-PL" sz="1800" i="1" dirty="0"/>
              <a:t>, </a:t>
            </a:r>
            <a:r>
              <a:rPr lang="pl-PL" sz="1800" i="1" dirty="0" err="1"/>
              <a:t>suvalkiečiai</a:t>
            </a:r>
            <a:r>
              <a:rPr lang="pl-PL" sz="1800" i="1" dirty="0"/>
              <a:t>, </a:t>
            </a:r>
            <a:r>
              <a:rPr lang="pl-PL" sz="1800" i="1" dirty="0" err="1"/>
              <a:t>dzūkai</a:t>
            </a:r>
            <a:r>
              <a:rPr lang="pl-PL" sz="1800" i="1" dirty="0"/>
              <a:t>...</a:t>
            </a:r>
            <a:endParaRPr lang="lt-LT" sz="1800" dirty="0"/>
          </a:p>
          <a:p>
            <a:r>
              <a:rPr lang="pl-PL" sz="1800" i="1" dirty="0"/>
              <a:t>Bet </a:t>
            </a:r>
            <a:r>
              <a:rPr lang="lt-LT" sz="1800" i="1" dirty="0"/>
              <a:t>lietuvybę Lietuvai žemaičiai vis tiek neblogai saugojo, o ir dabar nepuola nosimi.</a:t>
            </a:r>
            <a:endParaRPr lang="pl-PL" sz="1800" i="1" dirty="0"/>
          </a:p>
          <a:p>
            <a:endParaRPr lang="pl-PL" sz="1800" i="1" dirty="0"/>
          </a:p>
          <a:p>
            <a:pPr marL="0" indent="0">
              <a:buNone/>
            </a:pPr>
            <a:r>
              <a:rPr lang="pl-PL" sz="2000" b="1" dirty="0"/>
              <a:t>5. Samoświadomość</a:t>
            </a:r>
            <a:endParaRPr lang="pl-PL" sz="2000" b="1" dirty="0"/>
          </a:p>
          <a:p>
            <a:pPr marL="0" indent="0">
              <a:buNone/>
            </a:pPr>
            <a:r>
              <a:rPr lang="pl-PL" sz="1800" dirty="0"/>
              <a:t>     </a:t>
            </a:r>
            <a:r>
              <a:rPr lang="pl-PL" sz="1800" b="1" dirty="0"/>
              <a:t>I. </a:t>
            </a:r>
            <a:r>
              <a:rPr lang="lt-LT" sz="1800" i="1" dirty="0"/>
              <a:t>„Mes esam žemaite, nes esam ... žemaitė.“„</a:t>
            </a:r>
            <a:r>
              <a:rPr lang="pl-PL" sz="1800" i="1" dirty="0"/>
              <a:t>Mes </a:t>
            </a:r>
            <a:r>
              <a:rPr lang="pl-PL" sz="1800" i="1" dirty="0" err="1"/>
              <a:t>esam</a:t>
            </a:r>
            <a:r>
              <a:rPr lang="pl-PL" sz="1800" i="1" dirty="0"/>
              <a:t> </a:t>
            </a:r>
            <a:r>
              <a:rPr lang="lt-LT" sz="1800" i="1" dirty="0"/>
              <a:t>žemaitė ir tiek.“ </a:t>
            </a:r>
            <a:endParaRPr lang="lt-LT" sz="1800" i="1" dirty="0"/>
          </a:p>
          <a:p>
            <a:pPr marL="0" indent="0">
              <a:buNone/>
            </a:pPr>
            <a:r>
              <a:rPr lang="lt-LT" sz="1800" dirty="0">
                <a:solidFill>
                  <a:srgbClr val="0070C0"/>
                </a:solidFill>
              </a:rPr>
              <a:t>          [</a:t>
            </a:r>
            <a:r>
              <a:rPr lang="pl-PL" sz="1800" dirty="0">
                <a:solidFill>
                  <a:srgbClr val="0070C0"/>
                </a:solidFill>
              </a:rPr>
              <a:t>Jesteśmy Żmudzini, bo jesteśmy… Żmudzini]</a:t>
            </a:r>
            <a:r>
              <a:rPr lang="pl-PL" sz="1800" dirty="0"/>
              <a:t>; </a:t>
            </a:r>
            <a:r>
              <a:rPr lang="lt-LT" sz="1800" dirty="0">
                <a:solidFill>
                  <a:srgbClr val="0070C0"/>
                </a:solidFill>
              </a:rPr>
              <a:t>[</a:t>
            </a:r>
            <a:r>
              <a:rPr lang="pl-PL" sz="1800" dirty="0">
                <a:solidFill>
                  <a:srgbClr val="0070C0"/>
                </a:solidFill>
              </a:rPr>
              <a:t>Jesteśmy Żmudzini i tyle</a:t>
            </a:r>
            <a:r>
              <a:rPr lang="lt-LT" sz="1800" dirty="0">
                <a:solidFill>
                  <a:srgbClr val="0070C0"/>
                </a:solidFill>
              </a:rPr>
              <a:t>]</a:t>
            </a:r>
            <a:endParaRPr lang="pl-PL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b="1" dirty="0"/>
              <a:t>   II.  </a:t>
            </a:r>
            <a:r>
              <a:rPr lang="pl-PL" sz="1800" i="1" dirty="0"/>
              <a:t>Mes </a:t>
            </a:r>
            <a:r>
              <a:rPr lang="pl-PL" sz="1800" i="1" dirty="0" err="1"/>
              <a:t>esam</a:t>
            </a:r>
            <a:r>
              <a:rPr lang="pl-PL" sz="1800" i="1" dirty="0"/>
              <a:t> </a:t>
            </a:r>
            <a:r>
              <a:rPr lang="pl-PL" sz="1800" i="1" dirty="0" err="1"/>
              <a:t>visi</a:t>
            </a:r>
            <a:r>
              <a:rPr lang="pl-PL" sz="1800" i="1" dirty="0"/>
              <a:t> </a:t>
            </a:r>
            <a:r>
              <a:rPr lang="lt-LT" sz="1800" i="1" dirty="0"/>
              <a:t>žemaite, nes </a:t>
            </a:r>
            <a:r>
              <a:rPr lang="lt-LT" sz="1800" i="1" dirty="0" err="1"/>
              <a:t>torem</a:t>
            </a:r>
            <a:r>
              <a:rPr lang="lt-LT" sz="1800" i="1" dirty="0"/>
              <a:t> </a:t>
            </a:r>
            <a:r>
              <a:rPr lang="lt-LT" sz="1800" i="1" dirty="0" err="1"/>
              <a:t>vėina</a:t>
            </a:r>
            <a:r>
              <a:rPr lang="lt-LT" sz="1800" i="1" dirty="0"/>
              <a:t> </a:t>
            </a:r>
            <a:r>
              <a:rPr lang="lt-LT" sz="1800" i="1" dirty="0" err="1"/>
              <a:t>pruotievi</a:t>
            </a:r>
            <a:r>
              <a:rPr lang="lt-LT" sz="1800" i="1" dirty="0"/>
              <a:t>, šnekam </a:t>
            </a:r>
            <a:r>
              <a:rPr lang="lt-LT" sz="1800" i="1" dirty="0" err="1"/>
              <a:t>vėina</a:t>
            </a:r>
            <a:r>
              <a:rPr lang="lt-LT" sz="1800" i="1" dirty="0"/>
              <a:t> kalba, </a:t>
            </a:r>
            <a:r>
              <a:rPr lang="lt-LT" sz="1800" i="1" dirty="0" err="1"/>
              <a:t>turiejom</a:t>
            </a:r>
            <a:r>
              <a:rPr lang="lt-LT" sz="1800" i="1" dirty="0"/>
              <a:t> sava </a:t>
            </a:r>
            <a:r>
              <a:rPr lang="lt-LT" sz="1800" i="1" dirty="0" err="1"/>
              <a:t>konigaikščius</a:t>
            </a:r>
            <a:r>
              <a:rPr lang="lt-LT" sz="1800" i="1" dirty="0"/>
              <a:t>, gyvenam </a:t>
            </a:r>
            <a:r>
              <a:rPr lang="lt-LT" sz="1800" i="1" dirty="0" err="1"/>
              <a:t>Žemaitijuo</a:t>
            </a:r>
            <a:r>
              <a:rPr lang="lt-LT" sz="1800" i="1" dirty="0"/>
              <a:t>, i be tuo </a:t>
            </a:r>
            <a:r>
              <a:rPr lang="lt-LT" sz="1800" i="1" dirty="0" err="1"/>
              <a:t>da</a:t>
            </a:r>
            <a:r>
              <a:rPr lang="lt-LT" sz="1800" i="1" dirty="0"/>
              <a:t> </a:t>
            </a:r>
            <a:r>
              <a:rPr lang="lt-LT" sz="1800" i="1" dirty="0" err="1"/>
              <a:t>valguom</a:t>
            </a:r>
            <a:r>
              <a:rPr lang="lt-LT" sz="1800" i="1" dirty="0"/>
              <a:t> kastini. </a:t>
            </a:r>
            <a:endParaRPr lang="lt-LT" sz="1800" i="1" dirty="0"/>
          </a:p>
          <a:p>
            <a:pPr marL="0" indent="0">
              <a:buNone/>
            </a:pPr>
            <a:r>
              <a:rPr lang="lt-LT" sz="1800" dirty="0">
                <a:solidFill>
                  <a:srgbClr val="0070C0"/>
                </a:solidFill>
              </a:rPr>
              <a:t>        [</a:t>
            </a:r>
            <a:r>
              <a:rPr lang="pl-PL" sz="1800" dirty="0">
                <a:solidFill>
                  <a:srgbClr val="0070C0"/>
                </a:solidFill>
              </a:rPr>
              <a:t>Jesteśmy Żmudzinami, ponieważ mamy wspólnych praojców, posługujemy się jednym</a:t>
            </a:r>
            <a:r>
              <a:rPr lang="lt-LT" sz="1800" dirty="0">
                <a:solidFill>
                  <a:srgbClr val="0070C0"/>
                </a:solidFill>
              </a:rPr>
              <a:t> </a:t>
            </a:r>
            <a:r>
              <a:rPr lang="pl-PL" sz="1800" dirty="0">
                <a:solidFill>
                  <a:srgbClr val="0070C0"/>
                </a:solidFill>
              </a:rPr>
              <a:t>językiem, mieliśmy własnych książąt, mieszkamy na Żmudzi, a oprócz tego spożywamy smalec</a:t>
            </a:r>
            <a:r>
              <a:rPr lang="lt-LT" sz="1800" dirty="0">
                <a:solidFill>
                  <a:srgbClr val="0070C0"/>
                </a:solidFill>
              </a:rPr>
              <a:t>].</a:t>
            </a:r>
            <a:endParaRPr lang="lt-LT" sz="1800" dirty="0">
              <a:solidFill>
                <a:srgbClr val="0070C0"/>
              </a:solidFill>
            </a:endParaRPr>
          </a:p>
          <a:p>
            <a:endParaRPr lang="lt-LT" sz="1800" dirty="0"/>
          </a:p>
          <a:p>
            <a:pPr marL="0" indent="0">
              <a:buNone/>
            </a:pPr>
            <a:r>
              <a:rPr lang="pl-PL" sz="1800" dirty="0"/>
              <a:t> </a:t>
            </a:r>
            <a:endParaRPr lang="lt-LT" sz="1800" dirty="0"/>
          </a:p>
          <a:p>
            <a:pPr marL="0" indent="0">
              <a:buNone/>
            </a:pPr>
            <a:endParaRPr lang="lt-LT" sz="2000" dirty="0"/>
          </a:p>
          <a:p>
            <a:endParaRPr lang="lt-LT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(IV)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lt-LT" sz="1800" b="1" dirty="0"/>
              <a:t>III. </a:t>
            </a:r>
            <a:r>
              <a:rPr lang="lt-LT" sz="1800" i="1" dirty="0"/>
              <a:t>„</a:t>
            </a:r>
            <a:r>
              <a:rPr lang="pl-PL" sz="1800" i="1" dirty="0"/>
              <a:t>Tam, </a:t>
            </a:r>
            <a:r>
              <a:rPr lang="pl-PL" sz="1800" i="1" dirty="0" err="1"/>
              <a:t>kad</a:t>
            </a:r>
            <a:r>
              <a:rPr lang="pl-PL" sz="1800" i="1" dirty="0"/>
              <a:t> b</a:t>
            </a:r>
            <a:r>
              <a:rPr lang="lt-LT" sz="1800" i="1" dirty="0" err="1"/>
              <a:t>ūtomi</a:t>
            </a:r>
            <a:r>
              <a:rPr lang="lt-LT" sz="1800" i="1" dirty="0"/>
              <a:t> </a:t>
            </a:r>
            <a:r>
              <a:rPr lang="lt-LT" sz="1800" i="1" dirty="0" err="1"/>
              <a:t>žemaitiu</a:t>
            </a:r>
            <a:r>
              <a:rPr lang="lt-LT" sz="1800" i="1" dirty="0"/>
              <a:t> </a:t>
            </a:r>
            <a:r>
              <a:rPr lang="lt-LT" sz="1800" i="1" dirty="0" err="1"/>
              <a:t>užtenk</a:t>
            </a:r>
            <a:r>
              <a:rPr lang="lt-LT" sz="1800" i="1" dirty="0"/>
              <a:t> savi </a:t>
            </a:r>
            <a:r>
              <a:rPr lang="lt-LT" sz="1800" i="1" dirty="0" err="1"/>
              <a:t>patem</a:t>
            </a:r>
            <a:r>
              <a:rPr lang="lt-LT" sz="1800" i="1" dirty="0"/>
              <a:t> </a:t>
            </a:r>
            <a:r>
              <a:rPr lang="lt-LT" sz="1800" i="1" dirty="0" err="1"/>
              <a:t>tep</a:t>
            </a:r>
            <a:r>
              <a:rPr lang="lt-LT" sz="1800" i="1" dirty="0"/>
              <a:t> </a:t>
            </a:r>
            <a:r>
              <a:rPr lang="lt-LT" sz="1800" i="1" dirty="0" err="1"/>
              <a:t>soprastė</a:t>
            </a:r>
            <a:r>
              <a:rPr lang="lt-LT" sz="1800" i="1" dirty="0"/>
              <a:t>, i </a:t>
            </a:r>
            <a:r>
              <a:rPr lang="lt-LT" sz="1800" i="1" dirty="0" err="1"/>
              <a:t>ni</a:t>
            </a:r>
            <a:r>
              <a:rPr lang="lt-LT" sz="1800" i="1" dirty="0"/>
              <a:t> juokios </a:t>
            </a:r>
            <a:r>
              <a:rPr lang="lt-LT" sz="1800" i="1" dirty="0" err="1"/>
              <a:t>kalbuos</a:t>
            </a:r>
            <a:r>
              <a:rPr lang="lt-LT" sz="1800" i="1" dirty="0"/>
              <a:t>, </a:t>
            </a:r>
            <a:r>
              <a:rPr lang="lt-LT" sz="1800" i="1" dirty="0" err="1"/>
              <a:t>ni</a:t>
            </a:r>
            <a:r>
              <a:rPr lang="lt-LT" sz="1800" i="1" dirty="0"/>
              <a:t> juokios </a:t>
            </a:r>
            <a:r>
              <a:rPr lang="lt-LT" sz="1800" i="1" dirty="0" err="1"/>
              <a:t>ėstuorėjės</a:t>
            </a:r>
            <a:r>
              <a:rPr lang="lt-LT" sz="1800" i="1" dirty="0"/>
              <a:t> tam nereik“</a:t>
            </a:r>
            <a:endParaRPr lang="lt-LT" sz="1800" i="1" dirty="0"/>
          </a:p>
          <a:p>
            <a:pPr marL="0" indent="0">
              <a:buNone/>
            </a:pPr>
            <a:r>
              <a:rPr lang="lt-LT" sz="1800" dirty="0"/>
              <a:t>      </a:t>
            </a:r>
            <a:r>
              <a:rPr lang="lt-LT" sz="1800" i="1" dirty="0">
                <a:solidFill>
                  <a:srgbClr val="0070C0"/>
                </a:solidFill>
              </a:rPr>
              <a:t>[</a:t>
            </a:r>
            <a:r>
              <a:rPr lang="pl-PL" sz="1800" i="1" dirty="0">
                <a:solidFill>
                  <a:srgbClr val="0070C0"/>
                </a:solidFill>
              </a:rPr>
              <a:t>Po to, by być Żmudzinem, wystarczy sobie to uświadomić, zrozumieć, że się jest Żmudzinem, i ani historii, ani żadnego specjalnego języka na to nie potrzeba</a:t>
            </a:r>
            <a:r>
              <a:rPr lang="lt-LT" sz="1800" i="1" dirty="0">
                <a:solidFill>
                  <a:srgbClr val="0070C0"/>
                </a:solidFill>
              </a:rPr>
              <a:t>]</a:t>
            </a:r>
            <a:r>
              <a:rPr lang="pl-PL" sz="1800" dirty="0"/>
              <a:t>.</a:t>
            </a:r>
            <a:endParaRPr lang="lt-LT" sz="1800" dirty="0"/>
          </a:p>
          <a:p>
            <a:r>
              <a:rPr lang="pl-PL" sz="1800" i="1" dirty="0"/>
              <a:t>„K</a:t>
            </a:r>
            <a:r>
              <a:rPr lang="lt-LT" sz="1800" i="1" dirty="0"/>
              <a:t>ą </a:t>
            </a:r>
            <a:r>
              <a:rPr lang="lt-LT" sz="1800" i="1" dirty="0" err="1"/>
              <a:t>galietumi</a:t>
            </a:r>
            <a:r>
              <a:rPr lang="lt-LT" sz="1800" i="1" dirty="0"/>
              <a:t> savi </a:t>
            </a:r>
            <a:r>
              <a:rPr lang="lt-LT" sz="1800" i="1" dirty="0" err="1"/>
              <a:t>suprastė</a:t>
            </a:r>
            <a:r>
              <a:rPr lang="lt-LT" sz="1800" i="1" dirty="0"/>
              <a:t> </a:t>
            </a:r>
            <a:r>
              <a:rPr lang="lt-LT" sz="1800" i="1" dirty="0" err="1"/>
              <a:t>kap</a:t>
            </a:r>
            <a:r>
              <a:rPr lang="lt-LT" sz="1800" i="1" dirty="0"/>
              <a:t> žemaiti, </a:t>
            </a:r>
            <a:r>
              <a:rPr lang="lt-LT" sz="1800" i="1" dirty="0" err="1"/>
              <a:t>nerek</a:t>
            </a:r>
            <a:r>
              <a:rPr lang="lt-LT" sz="1800" i="1" dirty="0"/>
              <a:t> juokios </a:t>
            </a:r>
            <a:r>
              <a:rPr lang="lt-LT" sz="1800" i="1" dirty="0" err="1"/>
              <a:t>terituorėjės</a:t>
            </a:r>
            <a:r>
              <a:rPr lang="lt-LT" sz="1800" i="1" dirty="0"/>
              <a:t>, </a:t>
            </a:r>
            <a:r>
              <a:rPr lang="lt-LT" sz="1800" i="1" dirty="0" err="1"/>
              <a:t>juokiuos</a:t>
            </a:r>
            <a:r>
              <a:rPr lang="lt-LT" sz="1800" i="1" dirty="0"/>
              <a:t> </a:t>
            </a:r>
            <a:r>
              <a:rPr lang="lt-LT" sz="1800" i="1" dirty="0" err="1"/>
              <a:t>Žemaitėjės</a:t>
            </a:r>
            <a:r>
              <a:rPr lang="lt-LT" sz="1800" i="1" dirty="0"/>
              <a:t>. </a:t>
            </a:r>
            <a:r>
              <a:rPr lang="lt-LT" sz="1800" i="1" dirty="0" err="1"/>
              <a:t>Svarbiausė</a:t>
            </a:r>
            <a:r>
              <a:rPr lang="lt-LT" sz="1800" i="1" dirty="0"/>
              <a:t> i </a:t>
            </a:r>
            <a:r>
              <a:rPr lang="lt-LT" sz="1800" i="1" dirty="0" err="1"/>
              <a:t>savimuonė</a:t>
            </a:r>
            <a:r>
              <a:rPr lang="pl-PL" sz="1800" i="1" dirty="0"/>
              <a:t>”.</a:t>
            </a:r>
            <a:endParaRPr lang="lt-LT" sz="1800" dirty="0"/>
          </a:p>
          <a:p>
            <a:pPr marL="0" indent="0">
              <a:buNone/>
            </a:pPr>
            <a:r>
              <a:rPr lang="lt-LT" sz="1800" i="1" dirty="0">
                <a:solidFill>
                  <a:srgbClr val="0070C0"/>
                </a:solidFill>
              </a:rPr>
              <a:t>    [</a:t>
            </a:r>
            <a:r>
              <a:rPr lang="pl-PL" sz="1800" i="1" dirty="0">
                <a:solidFill>
                  <a:srgbClr val="0070C0"/>
                </a:solidFill>
              </a:rPr>
              <a:t>Byśmy mogli siebie pojąć jako Żmudzinów, nie potrzeba żadnego terytorium, żadnej Żmudzi. Najważniejsza samoświadomość</a:t>
            </a:r>
            <a:r>
              <a:rPr lang="lt-LT" sz="1800" i="1" dirty="0">
                <a:solidFill>
                  <a:srgbClr val="0070C0"/>
                </a:solidFill>
              </a:rPr>
              <a:t>]</a:t>
            </a:r>
            <a:r>
              <a:rPr lang="pl-PL" sz="1800" i="1" dirty="0">
                <a:solidFill>
                  <a:srgbClr val="0070C0"/>
                </a:solidFill>
              </a:rPr>
              <a:t>.</a:t>
            </a:r>
            <a:endParaRPr lang="pl-PL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  <a:p>
            <a:r>
              <a:rPr lang="lt-LT" sz="1800" b="1" dirty="0"/>
              <a:t>W</a:t>
            </a:r>
            <a:r>
              <a:rPr lang="pl-PL" sz="1800" b="1" dirty="0"/>
              <a:t> walce przeciw wspólnemu wrogowi, trzeba się jednoczyć, ale już potem każdy musi pozostać sobą</a:t>
            </a:r>
            <a:endParaRPr lang="lt-LT" sz="1800" b="1" dirty="0"/>
          </a:p>
          <a:p>
            <a:pPr marL="0" indent="0">
              <a:buNone/>
            </a:pPr>
            <a:r>
              <a:rPr lang="lt-LT" sz="1800" i="1" dirty="0"/>
              <a:t>     </a:t>
            </a:r>
            <a:r>
              <a:rPr lang="pl-PL" sz="1800" i="1" dirty="0"/>
              <a:t>„</a:t>
            </a:r>
            <a:r>
              <a:rPr lang="pl-PL" sz="1800" i="1" dirty="0" err="1"/>
              <a:t>kuovos</a:t>
            </a:r>
            <a:r>
              <a:rPr lang="pl-PL" sz="1800" i="1" dirty="0"/>
              <a:t> </a:t>
            </a:r>
            <a:r>
              <a:rPr lang="pl-PL" sz="1800" i="1" dirty="0" err="1"/>
              <a:t>su</a:t>
            </a:r>
            <a:r>
              <a:rPr lang="pl-PL" sz="1800" i="1" dirty="0"/>
              <a:t> </a:t>
            </a:r>
            <a:r>
              <a:rPr lang="pl-PL" sz="1800" i="1" dirty="0" err="1"/>
              <a:t>bėndru</a:t>
            </a:r>
            <a:r>
              <a:rPr lang="pl-PL" sz="1800" i="1" dirty="0"/>
              <a:t> </a:t>
            </a:r>
            <a:r>
              <a:rPr lang="pl-PL" sz="1800" i="1" dirty="0" err="1"/>
              <a:t>priešu</a:t>
            </a:r>
            <a:r>
              <a:rPr lang="pl-PL" sz="1800" i="1" dirty="0"/>
              <a:t>”</a:t>
            </a:r>
            <a:r>
              <a:rPr lang="lt-LT" sz="1800" i="1" dirty="0"/>
              <a:t> – </a:t>
            </a:r>
            <a:r>
              <a:rPr lang="lt-LT" sz="1800" i="1" dirty="0">
                <a:solidFill>
                  <a:srgbClr val="0070C0"/>
                </a:solidFill>
              </a:rPr>
              <a:t>[</a:t>
            </a:r>
            <a:r>
              <a:rPr lang="pl-PL" sz="1800" i="1" dirty="0">
                <a:solidFill>
                  <a:srgbClr val="0070C0"/>
                </a:solidFill>
              </a:rPr>
              <a:t>w</a:t>
            </a:r>
            <a:r>
              <a:rPr lang="lt-LT" sz="1800" i="1" dirty="0" err="1">
                <a:solidFill>
                  <a:srgbClr val="0070C0"/>
                </a:solidFill>
              </a:rPr>
              <a:t>alczy</a:t>
            </a:r>
            <a:r>
              <a:rPr lang="pl-PL" sz="1800" i="1" dirty="0">
                <a:solidFill>
                  <a:srgbClr val="0070C0"/>
                </a:solidFill>
              </a:rPr>
              <a:t>ć przeciwko wspólnemu wrogowi]</a:t>
            </a:r>
            <a:endParaRPr lang="lt-LT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dirty="0"/>
              <a:t>     </a:t>
            </a:r>
            <a:r>
              <a:rPr lang="pl-PL" sz="1800" i="1" dirty="0"/>
              <a:t>„Ka </a:t>
            </a:r>
            <a:r>
              <a:rPr lang="pl-PL" sz="1800" i="1" dirty="0" err="1"/>
              <a:t>jau</a:t>
            </a:r>
            <a:r>
              <a:rPr lang="pl-PL" sz="1800" i="1" dirty="0"/>
              <a:t> </a:t>
            </a:r>
            <a:r>
              <a:rPr lang="pl-PL" sz="1800" i="1" dirty="0" err="1"/>
              <a:t>nebrėk</a:t>
            </a:r>
            <a:r>
              <a:rPr lang="pl-PL" sz="1800" i="1" dirty="0"/>
              <a:t> </a:t>
            </a:r>
            <a:r>
              <a:rPr lang="pl-PL" sz="1800" i="1" dirty="0" err="1"/>
              <a:t>su</a:t>
            </a:r>
            <a:r>
              <a:rPr lang="pl-PL" sz="1800" i="1" dirty="0"/>
              <a:t> </a:t>
            </a:r>
            <a:r>
              <a:rPr lang="pl-PL" sz="1800" i="1" dirty="0" err="1"/>
              <a:t>niekuo</a:t>
            </a:r>
            <a:r>
              <a:rPr lang="pl-PL" sz="1800" i="1" dirty="0"/>
              <a:t> </a:t>
            </a:r>
            <a:r>
              <a:rPr lang="pl-PL" sz="1800" i="1" dirty="0" err="1"/>
              <a:t>diel</a:t>
            </a:r>
            <a:r>
              <a:rPr lang="pl-PL" sz="1800" i="1" dirty="0"/>
              <a:t> </a:t>
            </a:r>
            <a:r>
              <a:rPr lang="pl-PL" sz="1800" i="1" dirty="0" err="1"/>
              <a:t>sava</a:t>
            </a:r>
            <a:r>
              <a:rPr lang="pl-PL" sz="1800" i="1" dirty="0"/>
              <a:t> </a:t>
            </a:r>
            <a:r>
              <a:rPr lang="pl-PL" sz="1800" i="1" dirty="0" err="1"/>
              <a:t>ėšlėkėma</a:t>
            </a:r>
            <a:r>
              <a:rPr lang="pl-PL" sz="1800" i="1" dirty="0"/>
              <a:t> </a:t>
            </a:r>
            <a:r>
              <a:rPr lang="pl-PL" sz="1800" i="1" dirty="0" err="1"/>
              <a:t>kariautė</a:t>
            </a:r>
            <a:r>
              <a:rPr lang="pl-PL" sz="1800" i="1" dirty="0"/>
              <a:t>, </a:t>
            </a:r>
            <a:r>
              <a:rPr lang="pl-PL" sz="1800" i="1" dirty="0" err="1"/>
              <a:t>galėm</a:t>
            </a:r>
            <a:r>
              <a:rPr lang="pl-PL" sz="1800" i="1" dirty="0"/>
              <a:t> </a:t>
            </a:r>
            <a:r>
              <a:rPr lang="pl-PL" sz="1800" i="1" dirty="0" err="1"/>
              <a:t>kiekveins</a:t>
            </a:r>
            <a:r>
              <a:rPr lang="pl-PL" sz="1800" i="1" dirty="0"/>
              <a:t> </a:t>
            </a:r>
            <a:r>
              <a:rPr lang="pl-PL" sz="1800" i="1" dirty="0" err="1"/>
              <a:t>būtė</a:t>
            </a:r>
            <a:r>
              <a:rPr lang="pl-PL" sz="1800" i="1" dirty="0"/>
              <a:t> </a:t>
            </a:r>
            <a:r>
              <a:rPr lang="pl-PL" sz="1800" i="1" dirty="0" err="1"/>
              <a:t>savėm</a:t>
            </a:r>
            <a:r>
              <a:rPr lang="pl-PL" sz="1800" i="1" dirty="0"/>
              <a:t> – </a:t>
            </a:r>
            <a:r>
              <a:rPr lang="pl-PL" sz="1800" i="1" dirty="0" err="1"/>
              <a:t>žemaitė</a:t>
            </a:r>
            <a:r>
              <a:rPr lang="pl-PL" sz="1800" i="1" dirty="0"/>
              <a:t> </a:t>
            </a:r>
            <a:r>
              <a:rPr lang="pl-PL" sz="1800" i="1" dirty="0" err="1"/>
              <a:t>žemaitės</a:t>
            </a:r>
            <a:r>
              <a:rPr lang="pl-PL" sz="1800" i="1" dirty="0"/>
              <a:t>, </a:t>
            </a:r>
            <a:r>
              <a:rPr lang="pl-PL" sz="1800" i="1" dirty="0" err="1"/>
              <a:t>vo</a:t>
            </a:r>
            <a:r>
              <a:rPr lang="pl-PL" sz="1800" i="1" dirty="0"/>
              <a:t> </a:t>
            </a:r>
            <a:r>
              <a:rPr lang="pl-PL" sz="1800" i="1" dirty="0" err="1"/>
              <a:t>lietuvės</a:t>
            </a:r>
            <a:r>
              <a:rPr lang="pl-PL" sz="1800" i="1" dirty="0"/>
              <a:t> </a:t>
            </a:r>
            <a:r>
              <a:rPr lang="pl-PL" sz="1800" i="1" dirty="0" err="1"/>
              <a:t>lietuvės</a:t>
            </a:r>
            <a:r>
              <a:rPr lang="pl-PL" sz="1800" i="1" dirty="0"/>
              <a:t>”</a:t>
            </a:r>
            <a:endParaRPr lang="pl-PL" sz="1800" i="1" dirty="0"/>
          </a:p>
          <a:p>
            <a:pPr marL="0" indent="0">
              <a:buNone/>
            </a:pPr>
            <a:r>
              <a:rPr lang="pl-PL" sz="1800" dirty="0"/>
              <a:t>     </a:t>
            </a:r>
            <a:r>
              <a:rPr lang="pl-PL" sz="1800" i="1" dirty="0">
                <a:solidFill>
                  <a:srgbClr val="0070C0"/>
                </a:solidFill>
              </a:rPr>
              <a:t>[Gdy nie trzeba już walczyć</a:t>
            </a:r>
            <a:r>
              <a:rPr lang="lt-LT" sz="1800" i="1" dirty="0">
                <a:solidFill>
                  <a:srgbClr val="0070C0"/>
                </a:solidFill>
              </a:rPr>
              <a:t> o przetrwanie, </a:t>
            </a:r>
            <a:r>
              <a:rPr lang="pl-PL" sz="1800" i="1" dirty="0">
                <a:solidFill>
                  <a:srgbClr val="0070C0"/>
                </a:solidFill>
              </a:rPr>
              <a:t>każdy powinien pozostać sobą – Litwin Litwinem, Żmudzin Żmudzinem]</a:t>
            </a:r>
            <a:endParaRPr lang="lt-LT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(V)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b="1" dirty="0"/>
              <a:t>6. Żmudzinem trzeba się urodzić.</a:t>
            </a:r>
            <a:endParaRPr lang="pl-PL" sz="2000" b="1" dirty="0"/>
          </a:p>
          <a:p>
            <a:pPr marL="0" indent="0">
              <a:buNone/>
            </a:pPr>
            <a:r>
              <a:rPr lang="pl-PL" sz="1800" i="1" dirty="0"/>
              <a:t>    „</a:t>
            </a:r>
            <a:r>
              <a:rPr lang="lt-LT" sz="1800" i="1" dirty="0" err="1"/>
              <a:t>Tėkro</a:t>
            </a:r>
            <a:r>
              <a:rPr lang="lt-LT" sz="1800" i="1" dirty="0"/>
              <a:t> </a:t>
            </a:r>
            <a:r>
              <a:rPr lang="lt-LT" sz="1800" i="1" dirty="0" err="1"/>
              <a:t>žemaitiu</a:t>
            </a:r>
            <a:r>
              <a:rPr lang="lt-LT" sz="1800" i="1" dirty="0"/>
              <a:t> netapsi. Arba </a:t>
            </a:r>
            <a:r>
              <a:rPr lang="lt-LT" sz="1800" i="1" dirty="0" err="1"/>
              <a:t>anou</a:t>
            </a:r>
            <a:r>
              <a:rPr lang="lt-LT" sz="1800" i="1" dirty="0"/>
              <a:t> gimsti, arba ne“</a:t>
            </a:r>
            <a:r>
              <a:rPr lang="pl-PL" sz="1800" i="1" dirty="0"/>
              <a:t> – </a:t>
            </a:r>
            <a:r>
              <a:rPr lang="pl-PL" sz="1800" i="1" dirty="0">
                <a:solidFill>
                  <a:srgbClr val="0070C0"/>
                </a:solidFill>
              </a:rPr>
              <a:t>[Prawdziwym Żmudzinem nie można zostać, prawdziwym </a:t>
            </a:r>
            <a:r>
              <a:rPr lang="pl-PL" sz="1800" i="1" dirty="0" err="1">
                <a:solidFill>
                  <a:srgbClr val="0070C0"/>
                </a:solidFill>
              </a:rPr>
              <a:t>Żudzinem</a:t>
            </a:r>
            <a:r>
              <a:rPr lang="pl-PL" sz="1800" i="1" dirty="0">
                <a:solidFill>
                  <a:srgbClr val="0070C0"/>
                </a:solidFill>
              </a:rPr>
              <a:t> trzeba się urodzić]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l-PL" sz="1800" i="1" dirty="0"/>
              <a:t>    </a:t>
            </a:r>
            <a:r>
              <a:rPr lang="lt-LT" sz="1800" i="1" dirty="0"/>
              <a:t>„</a:t>
            </a:r>
            <a:r>
              <a:rPr lang="lt-LT" sz="1800" i="1" dirty="0" err="1"/>
              <a:t>Tėkro</a:t>
            </a:r>
            <a:r>
              <a:rPr lang="lt-LT" sz="1800" i="1" dirty="0"/>
              <a:t> </a:t>
            </a:r>
            <a:r>
              <a:rPr lang="lt-LT" sz="1800" i="1" dirty="0" err="1"/>
              <a:t>žemaitiu</a:t>
            </a:r>
            <a:r>
              <a:rPr lang="lt-LT" sz="1800" i="1" dirty="0"/>
              <a:t> tampi tik gimdamas“</a:t>
            </a:r>
            <a:r>
              <a:rPr lang="pl-PL" sz="1800" i="1" dirty="0"/>
              <a:t> – </a:t>
            </a:r>
            <a:r>
              <a:rPr lang="pl-PL" sz="1800" i="1" dirty="0">
                <a:solidFill>
                  <a:srgbClr val="0070C0"/>
                </a:solidFill>
              </a:rPr>
              <a:t>[Żmudzinem można być tylko od urodzenia].</a:t>
            </a:r>
            <a:endParaRPr lang="pl-PL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r>
              <a:rPr lang="pl-PL" sz="1800" b="1" dirty="0"/>
              <a:t>7. Cechy charakteru: waleczność, odwaga, upór, zawziętość, cierpliwość, duma, honor, godność, serdeczność, gościnność, poczucie humoru, rozwaga</a:t>
            </a:r>
            <a:r>
              <a:rPr lang="lt-LT" sz="1800" b="1" dirty="0"/>
              <a:t>,</a:t>
            </a:r>
            <a:r>
              <a:rPr lang="pl-PL" sz="1800" b="1" dirty="0"/>
              <a:t> </a:t>
            </a:r>
            <a:endParaRPr lang="lt-LT" sz="1800" b="1" dirty="0"/>
          </a:p>
          <a:p>
            <a:pPr marL="0" indent="0">
              <a:buNone/>
            </a:pPr>
            <a:endParaRPr lang="pl-PL" sz="1800" b="1" dirty="0"/>
          </a:p>
          <a:p>
            <a:pPr marL="0" indent="0">
              <a:buNone/>
            </a:pPr>
            <a:r>
              <a:rPr lang="lt-LT" sz="1800" i="1" dirty="0"/>
              <a:t>   </a:t>
            </a:r>
            <a:r>
              <a:rPr lang="pl-PL" sz="1800" i="1" dirty="0" err="1"/>
              <a:t>Aš</a:t>
            </a:r>
            <a:r>
              <a:rPr lang="pl-PL" sz="1800" i="1" dirty="0"/>
              <a:t> </a:t>
            </a:r>
            <a:r>
              <a:rPr lang="pl-PL" sz="1800" i="1" dirty="0" err="1"/>
              <a:t>pats</a:t>
            </a:r>
            <a:r>
              <a:rPr lang="pl-PL" sz="1800" i="1" dirty="0"/>
              <a:t> </a:t>
            </a:r>
            <a:r>
              <a:rPr lang="pl-PL" sz="1800" i="1" dirty="0" err="1"/>
              <a:t>galvoju</a:t>
            </a:r>
            <a:r>
              <a:rPr lang="pl-PL" sz="1800" i="1" dirty="0"/>
              <a:t>, </a:t>
            </a:r>
            <a:r>
              <a:rPr lang="pl-PL" sz="1800" i="1" dirty="0" err="1"/>
              <a:t>kad</a:t>
            </a:r>
            <a:r>
              <a:rPr lang="pl-PL" sz="1800" i="1" dirty="0"/>
              <a:t> esu </a:t>
            </a:r>
            <a:r>
              <a:rPr lang="pl-PL" sz="1800" i="1" dirty="0" err="1"/>
              <a:t>žemaitis</a:t>
            </a:r>
            <a:r>
              <a:rPr lang="pl-PL" sz="1800" i="1" dirty="0"/>
              <a:t>, </a:t>
            </a:r>
            <a:r>
              <a:rPr lang="pl-PL" sz="1800" i="1" dirty="0" err="1"/>
              <a:t>bent</a:t>
            </a:r>
            <a:r>
              <a:rPr lang="pl-PL" sz="1800" i="1" dirty="0"/>
              <a:t> </a:t>
            </a:r>
            <a:r>
              <a:rPr lang="pl-PL" sz="1800" i="1" dirty="0" err="1"/>
              <a:t>jau</a:t>
            </a:r>
            <a:r>
              <a:rPr lang="pl-PL" sz="1800" i="1" dirty="0"/>
              <a:t> </a:t>
            </a:r>
            <a:r>
              <a:rPr lang="pl-PL" sz="1800" i="1" dirty="0" err="1"/>
              <a:t>charakteris</a:t>
            </a:r>
            <a:r>
              <a:rPr lang="pl-PL" sz="1800" i="1" dirty="0"/>
              <a:t> </a:t>
            </a:r>
            <a:r>
              <a:rPr lang="pl-PL" sz="1800" i="1" dirty="0" err="1"/>
              <a:t>tikrai</a:t>
            </a:r>
            <a:r>
              <a:rPr lang="pl-PL" sz="1800" i="1" dirty="0"/>
              <a:t> </a:t>
            </a:r>
            <a:r>
              <a:rPr lang="pl-PL" sz="1800" i="1" dirty="0" err="1"/>
              <a:t>labai</a:t>
            </a:r>
            <a:r>
              <a:rPr lang="pl-PL" sz="1800" i="1" dirty="0"/>
              <a:t> </a:t>
            </a:r>
            <a:r>
              <a:rPr lang="pl-PL" sz="1800" i="1" dirty="0" err="1"/>
              <a:t>žemaitiškas</a:t>
            </a:r>
            <a:r>
              <a:rPr lang="pl-PL" sz="1800" i="1" dirty="0"/>
              <a:t>. – [</a:t>
            </a:r>
            <a:r>
              <a:rPr lang="pl-PL" sz="1800" i="1" dirty="0">
                <a:solidFill>
                  <a:srgbClr val="0070C0"/>
                </a:solidFill>
              </a:rPr>
              <a:t>Uważam, że jestem Żmudzinem, bo charakter przynajmniej – żmudzki]</a:t>
            </a:r>
            <a:endParaRPr lang="pl-PL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lt-LT" sz="1800" i="1" dirty="0"/>
              <a:t>   Simonas Daukantas su tikra žemaičio kantrybe ir užsispyrimu įveikė kliūtis ir sunkumus. </a:t>
            </a:r>
            <a:r>
              <a:rPr lang="pl-PL" sz="1800" i="1" dirty="0"/>
              <a:t>– </a:t>
            </a:r>
            <a:r>
              <a:rPr lang="pl-PL" sz="1800" i="1" dirty="0">
                <a:solidFill>
                  <a:srgbClr val="0070C0"/>
                </a:solidFill>
              </a:rPr>
              <a:t>[Simonas </a:t>
            </a:r>
            <a:r>
              <a:rPr lang="pl-PL" sz="1800" i="1" dirty="0" err="1">
                <a:solidFill>
                  <a:srgbClr val="0070C0"/>
                </a:solidFill>
              </a:rPr>
              <a:t>Daukantas</a:t>
            </a:r>
            <a:r>
              <a:rPr lang="pl-PL" sz="1800" i="1" dirty="0">
                <a:solidFill>
                  <a:srgbClr val="0070C0"/>
                </a:solidFill>
              </a:rPr>
              <a:t> z </a:t>
            </a:r>
            <a:r>
              <a:rPr lang="pl-PL" sz="1800" i="1" dirty="0" err="1">
                <a:solidFill>
                  <a:srgbClr val="0070C0"/>
                </a:solidFill>
              </a:rPr>
              <a:t>upórem</a:t>
            </a:r>
            <a:r>
              <a:rPr lang="pl-PL" sz="1800" i="1" dirty="0">
                <a:solidFill>
                  <a:srgbClr val="0070C0"/>
                </a:solidFill>
              </a:rPr>
              <a:t> i zawziętością żmudzką pokonał wszelkie trudności]</a:t>
            </a:r>
            <a:endParaRPr lang="lt-LT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lt-LT" sz="1800" i="1" dirty="0"/>
              <a:t>Spyrėsi atkakliai, nebūtų žemaičiai.</a:t>
            </a:r>
            <a:r>
              <a:rPr lang="pl-PL" sz="1800" i="1" dirty="0"/>
              <a:t> – </a:t>
            </a:r>
            <a:r>
              <a:rPr lang="pl-PL" sz="1800" i="1" dirty="0">
                <a:solidFill>
                  <a:srgbClr val="0070C0"/>
                </a:solidFill>
              </a:rPr>
              <a:t>[Bronili się zawzięcie – nie byliby Żmudzinami]</a:t>
            </a:r>
            <a:endParaRPr lang="lt-LT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pPr marL="0" indent="0">
              <a:buNone/>
            </a:pPr>
            <a:endParaRPr lang="lt-LT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08024"/>
            <a:ext cx="7354887" cy="1143000"/>
          </a:xfrm>
        </p:spPr>
        <p:txBody>
          <a:bodyPr/>
          <a:lstStyle/>
          <a:p>
            <a:r>
              <a:rPr lang="pl-PL" sz="3200" b="1" dirty="0"/>
              <a:t>Ogólna charakterystyka</a:t>
            </a:r>
            <a:endParaRPr lang="lt-L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7387"/>
            <a:ext cx="4258816" cy="4525963"/>
          </a:xfrm>
        </p:spPr>
        <p:txBody>
          <a:bodyPr/>
          <a:lstStyle/>
          <a:p>
            <a:pPr marL="0" indent="0">
              <a:buNone/>
            </a:pPr>
            <a:r>
              <a:rPr lang="pl-PL" sz="2000" dirty="0"/>
              <a:t>Żmudzini – jest to grupa etniczna, członkowie której identyfikują się ze sobą w oparciu o pochodzenie i terytorium zamieszkania (czyli Żmudź), język (tzw. </a:t>
            </a:r>
            <a:r>
              <a:rPr lang="pl-PL" sz="2000" i="1" dirty="0"/>
              <a:t>język żmudzki</a:t>
            </a:r>
            <a:r>
              <a:rPr lang="pl-PL" sz="2000" dirty="0"/>
              <a:t>, </a:t>
            </a:r>
            <a:r>
              <a:rPr lang="pl-PL" sz="2000" i="1" dirty="0"/>
              <a:t>mowa żmudzka</a:t>
            </a:r>
            <a:r>
              <a:rPr lang="pl-PL" sz="2000" dirty="0"/>
              <a:t>), doświadczenia społeczne, kulturowe, narodowe i historyczne. Przynależność do żmudzkiej grupy etnicznej wiąże się również ze wspólnymi wierzeniami, rytuałami, kuchnią, ubiorem czy też wyglądem zewnętrznym.</a:t>
            </a:r>
            <a:endParaRPr lang="lt-LT" sz="2000" dirty="0"/>
          </a:p>
          <a:p>
            <a:pPr marL="0" indent="0">
              <a:buNone/>
            </a:pPr>
            <a:endParaRPr lang="lt-LT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altLang="lt-LT" dirty="0"/>
              <a:t>24-06-2016</a:t>
            </a:r>
            <a:endParaRPr lang="en-US" altLang="lt-L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t-LT" altLang="lt-LT"/>
              <a:t>VU, fakultetas</a:t>
            </a:r>
            <a:endParaRPr lang="en-US" altLang="lt-LT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204864"/>
            <a:ext cx="3024336" cy="2616291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(VI)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r>
              <a:rPr lang="lt-LT" sz="1800" i="1" dirty="0"/>
              <a:t>Apskritai, apibūdinant žemaičius būtina pabrėžti jų orumą.</a:t>
            </a:r>
            <a:r>
              <a:rPr lang="pl-PL" sz="1800" i="1" dirty="0"/>
              <a:t> – </a:t>
            </a:r>
            <a:r>
              <a:rPr lang="pl-PL" sz="1800" i="1" dirty="0">
                <a:solidFill>
                  <a:srgbClr val="0070C0"/>
                </a:solidFill>
              </a:rPr>
              <a:t>[Określając Żmudzinów, obowiązkowo trzeba podkreślić ich poczucie godności]</a:t>
            </a:r>
            <a:endParaRPr lang="lt-LT" sz="1800" i="1" dirty="0">
              <a:solidFill>
                <a:srgbClr val="0070C0"/>
              </a:solidFill>
            </a:endParaRPr>
          </a:p>
          <a:p>
            <a:r>
              <a:rPr lang="pl-PL" sz="1800" i="1" dirty="0"/>
              <a:t>Tur</a:t>
            </a:r>
            <a:r>
              <a:rPr lang="lt-LT" sz="1800" i="1" dirty="0"/>
              <a:t>ėdami humoro jausmą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sako</a:t>
            </a:r>
            <a:r>
              <a:rPr lang="pl-PL" sz="1800" i="1" dirty="0"/>
              <a:t>, </a:t>
            </a:r>
            <a:r>
              <a:rPr lang="pl-PL" sz="1800" i="1" dirty="0" err="1"/>
              <a:t>kad</a:t>
            </a:r>
            <a:r>
              <a:rPr lang="pl-PL" sz="1800" i="1" dirty="0"/>
              <a:t> </a:t>
            </a:r>
            <a:r>
              <a:rPr lang="pl-PL" sz="1800" i="1" dirty="0" err="1"/>
              <a:t>žmogus</a:t>
            </a:r>
            <a:r>
              <a:rPr lang="pl-PL" sz="1800" i="1" dirty="0"/>
              <a:t> </a:t>
            </a:r>
            <a:r>
              <a:rPr lang="pl-PL" sz="1800" i="1" dirty="0" err="1"/>
              <a:t>ir</a:t>
            </a:r>
            <a:r>
              <a:rPr lang="pl-PL" sz="1800" i="1" dirty="0"/>
              <a:t> </a:t>
            </a:r>
            <a:r>
              <a:rPr lang="pl-PL" sz="1800" i="1" dirty="0" err="1"/>
              <a:t>iš</a:t>
            </a:r>
            <a:r>
              <a:rPr lang="pl-PL" sz="1800" i="1" dirty="0"/>
              <a:t> </a:t>
            </a:r>
            <a:r>
              <a:rPr lang="pl-PL" sz="1800" i="1" dirty="0" err="1"/>
              <a:t>medžio</a:t>
            </a:r>
            <a:r>
              <a:rPr lang="pl-PL" sz="1800" i="1" dirty="0"/>
              <a:t> </a:t>
            </a:r>
            <a:r>
              <a:rPr lang="pl-PL" sz="1800" i="1" dirty="0" err="1"/>
              <a:t>iškritęs</a:t>
            </a:r>
            <a:r>
              <a:rPr lang="pl-PL" sz="1800" i="1" dirty="0"/>
              <a:t> </a:t>
            </a:r>
            <a:r>
              <a:rPr lang="pl-PL" sz="1800" i="1" dirty="0" err="1"/>
              <a:t>pasilsi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[Mający poczucie humoru, Żmudzini twierdzą, że nawet spadając z drzewa człowiek może odpocząć]</a:t>
            </a:r>
            <a:endParaRPr lang="lt-LT" sz="1800" i="1" dirty="0">
              <a:solidFill>
                <a:srgbClr val="0070C0"/>
              </a:solidFill>
            </a:endParaRPr>
          </a:p>
          <a:p>
            <a:r>
              <a:rPr lang="pl-PL" sz="1800" i="1" dirty="0" err="1"/>
              <a:t>Pažeminti</a:t>
            </a:r>
            <a:r>
              <a:rPr lang="pl-PL" sz="1800" i="1" dirty="0"/>
              <a:t> </a:t>
            </a:r>
            <a:r>
              <a:rPr lang="pl-PL" sz="1800" i="1" dirty="0" err="1"/>
              <a:t>žemaičius</a:t>
            </a:r>
            <a:r>
              <a:rPr lang="pl-PL" sz="1800" i="1" dirty="0"/>
              <a:t>, </a:t>
            </a:r>
            <a:r>
              <a:rPr lang="pl-PL" sz="1800" i="1" dirty="0" err="1"/>
              <a:t>pavaizduoti</a:t>
            </a:r>
            <a:r>
              <a:rPr lang="pl-PL" sz="1800" i="1" dirty="0"/>
              <a:t> </a:t>
            </a:r>
            <a:r>
              <a:rPr lang="pl-PL" sz="1800" i="1" dirty="0" err="1"/>
              <a:t>juos</a:t>
            </a:r>
            <a:r>
              <a:rPr lang="pl-PL" sz="1800" i="1" dirty="0"/>
              <a:t> </a:t>
            </a:r>
            <a:r>
              <a:rPr lang="pl-PL" sz="1800" i="1" dirty="0" err="1"/>
              <a:t>kvailiais</a:t>
            </a:r>
            <a:r>
              <a:rPr lang="pl-PL" sz="1800" i="1" dirty="0"/>
              <a:t>. – </a:t>
            </a:r>
            <a:r>
              <a:rPr lang="pl-PL" sz="1800" i="1" dirty="0">
                <a:solidFill>
                  <a:srgbClr val="0070C0"/>
                </a:solidFill>
              </a:rPr>
              <a:t>[Obrazić Żmudzina – przedstawić go jako głupka].</a:t>
            </a:r>
            <a:endParaRPr lang="lt-LT" sz="1800" i="1" dirty="0">
              <a:solidFill>
                <a:srgbClr val="0070C0"/>
              </a:solidFill>
            </a:endParaRPr>
          </a:p>
          <a:p>
            <a:r>
              <a:rPr lang="pl-PL" sz="1800" i="1" dirty="0" err="1"/>
              <a:t>Apskritai</a:t>
            </a:r>
            <a:r>
              <a:rPr lang="pl-PL" sz="1800" i="1" dirty="0"/>
              <a:t>, </a:t>
            </a:r>
            <a:r>
              <a:rPr lang="pl-PL" sz="1800" i="1" dirty="0" err="1"/>
              <a:t>jei</a:t>
            </a:r>
            <a:r>
              <a:rPr lang="pl-PL" sz="1800" i="1" dirty="0"/>
              <a:t> </a:t>
            </a:r>
            <a:r>
              <a:rPr lang="pl-PL" sz="1800" i="1" dirty="0" err="1"/>
              <a:t>yra</a:t>
            </a:r>
            <a:r>
              <a:rPr lang="pl-PL" sz="1800" i="1" dirty="0"/>
              <a:t> liko, </a:t>
            </a:r>
            <a:r>
              <a:rPr lang="pl-PL" sz="1800" i="1" dirty="0" err="1"/>
              <a:t>žemaitis</a:t>
            </a:r>
            <a:r>
              <a:rPr lang="pl-PL" sz="1800" i="1" dirty="0"/>
              <a:t> </a:t>
            </a:r>
            <a:r>
              <a:rPr lang="pl-PL" sz="1800" i="1" dirty="0" err="1"/>
              <a:t>linkęs</a:t>
            </a:r>
            <a:r>
              <a:rPr lang="pl-PL" sz="1800" i="1" dirty="0"/>
              <a:t> </a:t>
            </a:r>
            <a:r>
              <a:rPr lang="pl-PL" sz="1800" i="1" dirty="0" err="1"/>
              <a:t>pagalvoti</a:t>
            </a:r>
            <a:r>
              <a:rPr lang="pl-PL" sz="1800" i="1" dirty="0"/>
              <a:t> </a:t>
            </a:r>
            <a:r>
              <a:rPr lang="pl-PL" sz="1800" i="1" dirty="0" err="1"/>
              <a:t>prieš</a:t>
            </a:r>
            <a:r>
              <a:rPr lang="pl-PL" sz="1800" i="1" dirty="0"/>
              <a:t> </a:t>
            </a:r>
            <a:r>
              <a:rPr lang="pl-PL" sz="1800" i="1" dirty="0" err="1"/>
              <a:t>imdamas</a:t>
            </a:r>
            <a:r>
              <a:rPr lang="pl-PL" sz="1800" i="1" dirty="0"/>
              <a:t> </a:t>
            </a:r>
            <a:r>
              <a:rPr lang="pl-PL" sz="1800" i="1" dirty="0" err="1"/>
              <a:t>mosuoti</a:t>
            </a:r>
            <a:r>
              <a:rPr lang="pl-PL" sz="1800" i="1" dirty="0"/>
              <a:t>. </a:t>
            </a:r>
            <a:endParaRPr lang="pl-PL" sz="1800" i="1" dirty="0"/>
          </a:p>
          <a:p>
            <a:r>
              <a:rPr lang="pl-PL" sz="1800" i="1" dirty="0">
                <a:solidFill>
                  <a:srgbClr val="0070C0"/>
                </a:solidFill>
              </a:rPr>
              <a:t>[Na ogół, jeśli jest na to czas, to zanim zwieje, Żmudzin woli się zastanowić]</a:t>
            </a:r>
            <a:endParaRPr lang="lt-LT" sz="1800" i="1" dirty="0">
              <a:solidFill>
                <a:srgbClr val="0070C0"/>
              </a:solidFill>
            </a:endParaRPr>
          </a:p>
          <a:p>
            <a:r>
              <a:rPr lang="pl-PL" sz="1800" i="1" dirty="0" err="1"/>
              <a:t>Jie</a:t>
            </a:r>
            <a:r>
              <a:rPr lang="pl-PL" sz="1800" i="1" dirty="0"/>
              <a:t> </a:t>
            </a:r>
            <a:r>
              <a:rPr lang="pl-PL" sz="1800" i="1" dirty="0" err="1"/>
              <a:t>buvo</a:t>
            </a:r>
            <a:r>
              <a:rPr lang="pl-PL" sz="1800" i="1" dirty="0"/>
              <a:t> </a:t>
            </a:r>
            <a:r>
              <a:rPr lang="pl-PL" sz="1800" i="1" dirty="0" err="1"/>
              <a:t>nustebę</a:t>
            </a:r>
            <a:r>
              <a:rPr lang="pl-PL" sz="1800" i="1" dirty="0"/>
              <a:t>, </a:t>
            </a:r>
            <a:r>
              <a:rPr lang="pl-PL" sz="1800" i="1" dirty="0" err="1"/>
              <a:t>kai</a:t>
            </a:r>
            <a:r>
              <a:rPr lang="pl-PL" sz="1800" i="1" dirty="0"/>
              <a:t> </a:t>
            </a:r>
            <a:r>
              <a:rPr lang="pl-PL" sz="1800" i="1" dirty="0" err="1"/>
              <a:t>žemaičiai</a:t>
            </a:r>
            <a:r>
              <a:rPr lang="pl-PL" sz="1800" i="1" dirty="0"/>
              <a:t> </a:t>
            </a:r>
            <a:r>
              <a:rPr lang="pl-PL" sz="1800" i="1" dirty="0" err="1"/>
              <a:t>pasirodė</a:t>
            </a:r>
            <a:r>
              <a:rPr lang="pl-PL" sz="1800" i="1" dirty="0"/>
              <a:t> </a:t>
            </a:r>
            <a:r>
              <a:rPr lang="pl-PL" sz="1800" i="1" dirty="0" err="1"/>
              <a:t>santūresni</a:t>
            </a:r>
            <a:r>
              <a:rPr lang="pl-PL" sz="1800" i="1" dirty="0"/>
              <a:t> </a:t>
            </a:r>
            <a:r>
              <a:rPr lang="pl-PL" sz="1800" i="1" dirty="0" err="1"/>
              <a:t>už</a:t>
            </a:r>
            <a:r>
              <a:rPr lang="pl-PL" sz="1800" i="1" dirty="0"/>
              <a:t> </a:t>
            </a:r>
            <a:r>
              <a:rPr lang="pl-PL" sz="1800" i="1" dirty="0" err="1"/>
              <a:t>sostinės</a:t>
            </a:r>
            <a:r>
              <a:rPr lang="pl-PL" sz="1800" i="1" dirty="0"/>
              <a:t> </a:t>
            </a:r>
            <a:r>
              <a:rPr lang="pl-PL" sz="1800" i="1" dirty="0" err="1"/>
              <a:t>gyventojus</a:t>
            </a:r>
            <a:r>
              <a:rPr lang="pl-PL" sz="1800" i="1" dirty="0"/>
              <a:t>.</a:t>
            </a:r>
            <a:endParaRPr lang="pl-PL" sz="1800" i="1" dirty="0"/>
          </a:p>
          <a:p>
            <a:r>
              <a:rPr lang="pl-PL" sz="1800" i="1" dirty="0">
                <a:solidFill>
                  <a:srgbClr val="0070C0"/>
                </a:solidFill>
              </a:rPr>
              <a:t>[Byli zdziwieni, że Żmudzini okazali się bardziej </a:t>
            </a:r>
            <a:r>
              <a:rPr lang="pl-PL" sz="1800" i="1" dirty="0" err="1">
                <a:solidFill>
                  <a:srgbClr val="0070C0"/>
                </a:solidFill>
              </a:rPr>
              <a:t>powśćiągliwi</a:t>
            </a:r>
            <a:r>
              <a:rPr lang="pl-PL" sz="1800" i="1" dirty="0">
                <a:solidFill>
                  <a:srgbClr val="0070C0"/>
                </a:solidFill>
              </a:rPr>
              <a:t> niż mieszkańcy stolicy]</a:t>
            </a:r>
            <a:endParaRPr lang="pl-PL" sz="1800" i="1" dirty="0">
              <a:solidFill>
                <a:srgbClr val="0070C0"/>
              </a:solidFill>
            </a:endParaRPr>
          </a:p>
          <a:p>
            <a:r>
              <a:rPr lang="fr-FR" sz="1800" i="1" dirty="0" err="1"/>
              <a:t>Pakalbėk</a:t>
            </a:r>
            <a:r>
              <a:rPr lang="fr-FR" sz="1800" i="1" dirty="0"/>
              <a:t> </a:t>
            </a:r>
            <a:r>
              <a:rPr lang="fr-FR" sz="1800" i="1" dirty="0" err="1"/>
              <a:t>vietine</a:t>
            </a:r>
            <a:r>
              <a:rPr lang="fr-FR" sz="1800" i="1" dirty="0"/>
              <a:t> </a:t>
            </a:r>
            <a:r>
              <a:rPr lang="fr-FR" sz="1800" i="1" dirty="0" err="1"/>
              <a:t>tarme</a:t>
            </a:r>
            <a:r>
              <a:rPr lang="fr-FR" sz="1800" i="1" dirty="0"/>
              <a:t>, </a:t>
            </a:r>
            <a:r>
              <a:rPr lang="fr-FR" sz="1800" i="1" dirty="0" err="1"/>
              <a:t>žemaitis</a:t>
            </a:r>
            <a:r>
              <a:rPr lang="fr-FR" sz="1800" i="1" dirty="0"/>
              <a:t> </a:t>
            </a:r>
            <a:r>
              <a:rPr lang="fr-FR" sz="1800" i="1" dirty="0" err="1"/>
              <a:t>tuoj</a:t>
            </a:r>
            <a:r>
              <a:rPr lang="fr-FR" sz="1800" i="1" dirty="0"/>
              <a:t> </a:t>
            </a:r>
            <a:r>
              <a:rPr lang="fr-FR" sz="1800" i="1" dirty="0" err="1"/>
              <a:t>atviras</a:t>
            </a:r>
            <a:r>
              <a:rPr lang="fr-FR" sz="1800" i="1" dirty="0"/>
              <a:t> </a:t>
            </a:r>
            <a:r>
              <a:rPr lang="fr-FR" sz="1800" i="1" dirty="0" err="1"/>
              <a:t>pasidaro</a:t>
            </a:r>
            <a:r>
              <a:rPr lang="fr-FR" sz="1800" i="1" dirty="0"/>
              <a:t>.</a:t>
            </a:r>
            <a:r>
              <a:rPr lang="pl-PL" sz="1800" i="1" dirty="0"/>
              <a:t> – </a:t>
            </a:r>
            <a:r>
              <a:rPr lang="pl-PL" sz="1800" i="1" dirty="0">
                <a:solidFill>
                  <a:srgbClr val="0070C0"/>
                </a:solidFill>
              </a:rPr>
              <a:t>[Przemów w języku lokalnym, a Żmudzin od razu się otworzy]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sz="1800" i="1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pl-PL" sz="1800" i="1" dirty="0"/>
          </a:p>
          <a:p>
            <a:pPr marL="0" indent="0">
              <a:buNone/>
            </a:pPr>
            <a:endParaRPr lang="lt-LT" sz="1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tekstowe. Źródła litewskie. (VII)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000" b="1" dirty="0"/>
              <a:t>8. Poszanowanie tradycji, wiary, szacunek wobec przyrody.</a:t>
            </a:r>
            <a:endParaRPr lang="pl-PL" sz="2000" b="1" dirty="0"/>
          </a:p>
          <a:p>
            <a:pPr marL="0" indent="0">
              <a:buNone/>
            </a:pPr>
            <a:endParaRPr lang="pl-PL" sz="2000" b="1" dirty="0"/>
          </a:p>
          <a:p>
            <a:r>
              <a:rPr lang="pl-PL" sz="1800" i="1" dirty="0" err="1"/>
              <a:t>Kad</a:t>
            </a:r>
            <a:r>
              <a:rPr lang="pl-PL" sz="1800" i="1" dirty="0"/>
              <a:t> </a:t>
            </a:r>
            <a:r>
              <a:rPr lang="pl-PL" sz="1800" i="1" dirty="0" err="1"/>
              <a:t>butelį</a:t>
            </a:r>
            <a:r>
              <a:rPr lang="pl-PL" sz="1800" i="1" dirty="0"/>
              <a:t> </a:t>
            </a:r>
            <a:r>
              <a:rPr lang="pl-PL" sz="1800" i="1" dirty="0" err="1"/>
              <a:t>ir</a:t>
            </a:r>
            <a:r>
              <a:rPr lang="pl-PL" sz="1800" i="1" dirty="0"/>
              <a:t> </a:t>
            </a:r>
            <a:r>
              <a:rPr lang="pl-PL" sz="1800" i="1" dirty="0" err="1"/>
              <a:t>kryžių</a:t>
            </a:r>
            <a:r>
              <a:rPr lang="pl-PL" sz="1800" i="1" dirty="0"/>
              <a:t> ant stało </a:t>
            </a:r>
            <a:r>
              <a:rPr lang="pl-PL" sz="1800" i="1" dirty="0" err="1"/>
              <a:t>stato</a:t>
            </a:r>
            <a:r>
              <a:rPr lang="pl-PL" sz="1800" i="1" dirty="0"/>
              <a:t>. To pas mus </a:t>
            </a:r>
            <a:r>
              <a:rPr lang="pl-PL" sz="1800" i="1" dirty="0" err="1"/>
              <a:t>Žemaitijoje</a:t>
            </a:r>
            <a:r>
              <a:rPr lang="pl-PL" sz="1800" i="1" dirty="0"/>
              <a:t> </a:t>
            </a:r>
            <a:r>
              <a:rPr lang="pl-PL" sz="1800" i="1" dirty="0" err="1"/>
              <a:t>niekada</a:t>
            </a:r>
            <a:r>
              <a:rPr lang="pl-PL" sz="1800" i="1" dirty="0"/>
              <a:t> </a:t>
            </a:r>
            <a:r>
              <a:rPr lang="pl-PL" sz="1800" i="1" dirty="0" err="1"/>
              <a:t>nebūdavo</a:t>
            </a:r>
            <a:r>
              <a:rPr lang="pl-PL" sz="1800" i="1" dirty="0"/>
              <a:t>. 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rgbClr val="0070C0"/>
                </a:solidFill>
              </a:rPr>
              <a:t>      [Żeby butelka i krzyż na stole. Tego na Żmudzi nigdy nie było]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lt-LT" sz="1800" i="1" dirty="0"/>
              <a:t>Miškus žemaičiai garbino kaip šventas savo dievų buveines.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pl-PL" sz="1800" i="1" dirty="0">
                <a:solidFill>
                  <a:srgbClr val="0070C0"/>
                </a:solidFill>
              </a:rPr>
              <a:t>[Żmudzini szanowali lasy jak święte siedziby bogów]</a:t>
            </a:r>
            <a:r>
              <a:rPr lang="lt-LT" sz="1800" i="1" dirty="0">
                <a:solidFill>
                  <a:srgbClr val="0070C0"/>
                </a:solidFill>
              </a:rPr>
              <a:t> 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lt-LT" sz="1800" i="1" dirty="0"/>
              <a:t>Žemaičiai iš prigimties buvo ūkininkai, miesto niekad nematė.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/>
              <a:t>      </a:t>
            </a:r>
            <a:r>
              <a:rPr lang="pl-PL" sz="1800" i="1" dirty="0">
                <a:solidFill>
                  <a:srgbClr val="0070C0"/>
                </a:solidFill>
              </a:rPr>
              <a:t>[Żmudzini z natury są rolnikami, nigdy miasta nie widzieli]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lt-LT" sz="1800" i="1" dirty="0"/>
              <a:t>Eksperimentai, vykdomi žemės ūkyje, tiesiog piktina žemaites. 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rgbClr val="0070C0"/>
                </a:solidFill>
              </a:rPr>
              <a:t>      [Eksperymentowanie w gospodarce, wprawia Żmudzinek w gniew]</a:t>
            </a:r>
            <a:endParaRPr lang="lt-LT" sz="1800" dirty="0">
              <a:solidFill>
                <a:srgbClr val="0070C0"/>
              </a:solidFill>
            </a:endParaRPr>
          </a:p>
          <a:p>
            <a:r>
              <a:rPr lang="lt-LT" sz="1800" i="1" dirty="0"/>
              <a:t>Gimtoji žemė – brangioji Žemaitija.</a:t>
            </a:r>
            <a:endParaRPr lang="pl-PL" sz="1800" i="1" dirty="0"/>
          </a:p>
          <a:p>
            <a:pPr marL="0" indent="0">
              <a:buNone/>
            </a:pPr>
            <a:r>
              <a:rPr lang="pl-PL" sz="1800" i="1" dirty="0">
                <a:solidFill>
                  <a:srgbClr val="0070C0"/>
                </a:solidFill>
              </a:rPr>
              <a:t>      [Rodzima ziemia – droga Żmudź]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ankietowe (I)</a:t>
            </a:r>
            <a:endParaRPr lang="lt-LT" sz="3200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630238" y="1412776"/>
            <a:ext cx="3868737" cy="823912"/>
          </a:xfrm>
        </p:spPr>
        <p:txBody>
          <a:bodyPr/>
          <a:lstStyle/>
          <a:p>
            <a:pPr algn="ctr"/>
            <a:r>
              <a:rPr lang="pl-PL" dirty="0"/>
              <a:t>polskie</a:t>
            </a:r>
            <a:endParaRPr lang="lt-LT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dirty="0"/>
              <a:t>Ż</a:t>
            </a:r>
            <a:r>
              <a:rPr lang="pl-PL" sz="1800" b="1" dirty="0"/>
              <a:t>mudzin:</a:t>
            </a:r>
            <a:endParaRPr lang="pl-PL" sz="1800" b="1" dirty="0"/>
          </a:p>
          <a:p>
            <a:pPr marL="0" indent="0" algn="l">
              <a:buNone/>
            </a:pPr>
            <a:r>
              <a:rPr lang="pl-PL" sz="1800" dirty="0"/>
              <a:t>1. waleczny, dzielny, nieugięty, bohaterski, odważny, silny;</a:t>
            </a:r>
            <a:endParaRPr lang="pl-PL" sz="1800" dirty="0"/>
          </a:p>
          <a:p>
            <a:pPr marL="0" indent="0" algn="l">
              <a:buNone/>
            </a:pPr>
            <a:r>
              <a:rPr lang="pl-PL" sz="1800" dirty="0"/>
              <a:t>2. kojarzony z utworami literackimi związanymi z walką z wrogiem, obroną i czynem rycerskim dla ojczyzny, w pierwszej kolejności z </a:t>
            </a:r>
            <a:r>
              <a:rPr lang="pl-PL" sz="1800" i="1" dirty="0"/>
              <a:t>Krzyżakami, Potopem</a:t>
            </a:r>
            <a:r>
              <a:rPr lang="pl-PL" sz="1800" dirty="0"/>
              <a:t> i </a:t>
            </a:r>
            <a:r>
              <a:rPr lang="pl-PL" sz="1800" i="1" dirty="0"/>
              <a:t>Panem Wołodyjowskim H. </a:t>
            </a:r>
            <a:r>
              <a:rPr lang="pl-PL" sz="1800" dirty="0"/>
              <a:t>Sienkiewicza, a dalszej – z </a:t>
            </a:r>
            <a:r>
              <a:rPr lang="pl-PL" sz="1800" i="1" dirty="0"/>
              <a:t>Grażyną</a:t>
            </a:r>
            <a:r>
              <a:rPr lang="pl-PL" sz="1800" dirty="0"/>
              <a:t> i </a:t>
            </a:r>
            <a:r>
              <a:rPr lang="pl-PL" sz="1800" i="1" dirty="0"/>
              <a:t>Panem Tadeuszem </a:t>
            </a:r>
            <a:r>
              <a:rPr lang="pl-PL" sz="1800" dirty="0"/>
              <a:t>A. Mickiewicza. </a:t>
            </a:r>
            <a:endParaRPr lang="lt-LT" sz="1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31778" y="1412776"/>
            <a:ext cx="3887788" cy="823912"/>
          </a:xfrm>
        </p:spPr>
        <p:txBody>
          <a:bodyPr/>
          <a:lstStyle/>
          <a:p>
            <a:pPr algn="ctr"/>
            <a:r>
              <a:rPr lang="pl-PL" dirty="0"/>
              <a:t>litewskie</a:t>
            </a:r>
            <a:endParaRPr lang="lt-L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800" b="1" dirty="0"/>
              <a:t>Żmudzin:</a:t>
            </a:r>
            <a:endParaRPr lang="pl-PL" sz="1800" b="1" dirty="0"/>
          </a:p>
          <a:p>
            <a:pPr marL="0" indent="0" algn="l">
              <a:buNone/>
            </a:pPr>
            <a:r>
              <a:rPr lang="pl-PL" sz="1800" dirty="0"/>
              <a:t>1. dba i szanuje swój region, swój dom, tradycje, język</a:t>
            </a:r>
            <a:endParaRPr lang="lt-LT" sz="1800" dirty="0"/>
          </a:p>
          <a:p>
            <a:pPr marL="0" indent="0" algn="l">
              <a:buNone/>
            </a:pPr>
            <a:r>
              <a:rPr lang="pl-PL" sz="1800" dirty="0"/>
              <a:t>2. uparty, kategoryczny, pryncypialny, mądry, silny, nieprzyjmujący do świadomości krytyki, waleczny, posiadający na wszystko własne zdanie, czasem wesoły;</a:t>
            </a:r>
            <a:endParaRPr lang="lt-LT" sz="1800" dirty="0"/>
          </a:p>
          <a:p>
            <a:pPr marL="0" indent="0" algn="l">
              <a:buNone/>
            </a:pPr>
            <a:r>
              <a:rPr lang="pl-PL" sz="1800" dirty="0"/>
              <a:t>3. mówi w gwarze żmudzkiej; gotuje dania regionalne</a:t>
            </a:r>
            <a:endParaRPr lang="pl-PL" sz="1800" dirty="0"/>
          </a:p>
          <a:p>
            <a:pPr marL="0" indent="0" algn="l">
              <a:buNone/>
            </a:pPr>
            <a:r>
              <a:rPr lang="pl-PL" sz="1800" dirty="0"/>
              <a:t>4. pochodzi ze Żmudzi – tu się urodził i tu mieszka; </a:t>
            </a:r>
            <a:endParaRPr lang="lt-LT" sz="1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0623" y="417377"/>
            <a:ext cx="7886700" cy="644624"/>
          </a:xfrm>
        </p:spPr>
        <p:txBody>
          <a:bodyPr/>
          <a:lstStyle/>
          <a:p>
            <a:r>
              <a:rPr lang="pl-PL" sz="3200" b="1" dirty="0"/>
              <a:t>Dane ankietowe (II) </a:t>
            </a:r>
            <a:r>
              <a:rPr lang="pl-PL" sz="1600" b="1" dirty="0"/>
              <a:t>(materiał litewski c.d.) </a:t>
            </a:r>
            <a:endParaRPr lang="lt-LT" sz="16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16016" y="1716832"/>
            <a:ext cx="3600400" cy="4016226"/>
          </a:xfrm>
        </p:spPr>
        <p:txBody>
          <a:bodyPr/>
          <a:lstStyle/>
          <a:p>
            <a:pPr marL="0" indent="0" algn="l">
              <a:buNone/>
            </a:pPr>
            <a:r>
              <a:rPr lang="pl-PL" sz="1800" b="1" dirty="0"/>
              <a:t>9. </a:t>
            </a:r>
            <a:r>
              <a:rPr lang="pl-PL" sz="1800" dirty="0"/>
              <a:t>Żmudzinki zazwyczaj ciemnej karnacji o ciemnych włosach; mężczyźni zaś noszą kapelusze ze słomy;</a:t>
            </a:r>
            <a:endParaRPr lang="lt-LT" sz="1800" dirty="0"/>
          </a:p>
          <a:p>
            <a:pPr marL="0" indent="0" algn="l">
              <a:buNone/>
            </a:pPr>
            <a:r>
              <a:rPr lang="pl-PL" sz="1800" b="1" dirty="0"/>
              <a:t>10. </a:t>
            </a:r>
            <a:r>
              <a:rPr lang="pl-PL" sz="1800" dirty="0"/>
              <a:t>Żmudzini gorąco walczyli o niepodległość WKL, a przede wszystkim własną, chcieli się uniezależnić, nie poddali się rusyfikacji ani polonizacji, ostatni przyjęli chrzest </a:t>
            </a:r>
            <a:r>
              <a:rPr lang="pl-PL" sz="1800" b="1" dirty="0"/>
              <a:t>11. </a:t>
            </a:r>
            <a:r>
              <a:rPr lang="pl-PL" sz="1800" dirty="0"/>
              <a:t>jest przystojny</a:t>
            </a:r>
            <a:endParaRPr lang="pl-PL" sz="1800" dirty="0"/>
          </a:p>
          <a:p>
            <a:pPr marL="0" indent="0" algn="l">
              <a:buNone/>
            </a:pPr>
            <a:r>
              <a:rPr lang="pl-PL" sz="1800" b="1" dirty="0"/>
              <a:t>12. </a:t>
            </a:r>
            <a:r>
              <a:rPr lang="pl-PL" sz="1800" dirty="0"/>
              <a:t>wierzący </a:t>
            </a:r>
            <a:endParaRPr lang="pl-PL" sz="1800" dirty="0"/>
          </a:p>
          <a:p>
            <a:pPr marL="0" indent="0" algn="l">
              <a:buNone/>
            </a:pPr>
            <a:r>
              <a:rPr lang="pl-PL" sz="1800" b="1" dirty="0"/>
              <a:t>13. </a:t>
            </a:r>
            <a:r>
              <a:rPr lang="pl-PL" sz="1800" dirty="0"/>
              <a:t>blisko łona natury</a:t>
            </a:r>
            <a:endParaRPr lang="lt-LT" sz="18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>
          <a:xfrm>
            <a:off x="630238" y="1700808"/>
            <a:ext cx="2949575" cy="3811588"/>
          </a:xfrm>
        </p:spPr>
        <p:txBody>
          <a:bodyPr/>
          <a:lstStyle/>
          <a:p>
            <a:pPr algn="l"/>
            <a:r>
              <a:rPr lang="pl-PL" sz="1800" b="1" dirty="0"/>
              <a:t>5. </a:t>
            </a:r>
            <a:r>
              <a:rPr lang="pl-PL" sz="1800" dirty="0"/>
              <a:t>jest aktywnie udzielający się społecznie, prawdomówny, ale powściągliwy, zazwyczaj zamknięty w sobie, egoista; utrzymujący więzi rodzinne;</a:t>
            </a:r>
            <a:endParaRPr lang="pl-PL" sz="1800" dirty="0"/>
          </a:p>
          <a:p>
            <a:pPr algn="l"/>
            <a:r>
              <a:rPr lang="pl-PL" sz="1800" b="1" dirty="0"/>
              <a:t>6. </a:t>
            </a:r>
            <a:r>
              <a:rPr lang="pl-PL" sz="1800" dirty="0"/>
              <a:t>jest uczciwy, przyjazny, serdeczny, gościnny, czasem potrafi zadrzeć nosa;</a:t>
            </a:r>
            <a:endParaRPr lang="lt-LT" sz="1800" dirty="0"/>
          </a:p>
          <a:p>
            <a:pPr algn="l"/>
            <a:r>
              <a:rPr lang="pl-PL" sz="1800" b="1" dirty="0"/>
              <a:t>7.</a:t>
            </a:r>
            <a:r>
              <a:rPr lang="pl-PL" sz="1800" dirty="0"/>
              <a:t> jest pracowity, pracuje głównie na roli;</a:t>
            </a:r>
            <a:endParaRPr lang="lt-LT" sz="1800" dirty="0"/>
          </a:p>
          <a:p>
            <a:pPr algn="l"/>
            <a:r>
              <a:rPr lang="pl-PL" sz="1800" b="1" dirty="0"/>
              <a:t>8. </a:t>
            </a:r>
            <a:r>
              <a:rPr lang="pl-PL" sz="1800" dirty="0"/>
              <a:t>to „prawdziwy” Litwin, uważa siebie nie za Litwina, lecz za Żmudzina; </a:t>
            </a:r>
            <a:endParaRPr lang="pl-PL" sz="1800" dirty="0"/>
          </a:p>
          <a:p>
            <a:pPr algn="l"/>
            <a:endParaRPr lang="lt-LT" sz="1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ankietowe (III)</a:t>
            </a:r>
            <a:endParaRPr lang="lt-LT" sz="320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8988" y="151899"/>
            <a:ext cx="7886700" cy="1325563"/>
          </a:xfrm>
        </p:spPr>
        <p:txBody>
          <a:bodyPr/>
          <a:lstStyle/>
          <a:p>
            <a:r>
              <a:rPr lang="pl-PL" sz="3200" b="1" dirty="0"/>
              <a:t>Definicje syntetyczne (I)</a:t>
            </a:r>
            <a:endParaRPr lang="lt-LT" sz="3200" b="1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754911" y="1229923"/>
            <a:ext cx="3868737" cy="823912"/>
          </a:xfrm>
        </p:spPr>
        <p:txBody>
          <a:bodyPr/>
          <a:lstStyle/>
          <a:p>
            <a:pPr algn="ctr"/>
            <a:r>
              <a:rPr lang="pl-PL" dirty="0"/>
              <a:t>Jęz. polski	</a:t>
            </a:r>
            <a:endParaRPr lang="lt-LT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656431" y="2126688"/>
            <a:ext cx="3868737" cy="3894600"/>
          </a:xfrm>
        </p:spPr>
        <p:txBody>
          <a:bodyPr/>
          <a:lstStyle/>
          <a:p>
            <a:pPr marL="0" indent="0">
              <a:buNone/>
            </a:pPr>
            <a:r>
              <a:rPr lang="pl-PL" sz="1800" dirty="0"/>
              <a:t>Dominuje </a:t>
            </a:r>
            <a:r>
              <a:rPr lang="pl-PL" sz="1800" b="1" dirty="0"/>
              <a:t>aspekt historyczny </a:t>
            </a:r>
            <a:r>
              <a:rPr lang="pl-PL" sz="1800" dirty="0"/>
              <a:t>– Żmudź dawna, związana z Polską, szlachetna, pełna patriotyzmu, etosu rycerskiego, wierności tradycji.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endParaRPr lang="pl-PL" sz="1800" dirty="0"/>
          </a:p>
          <a:p>
            <a:r>
              <a:rPr lang="pl-PL" sz="1800" b="1" dirty="0"/>
              <a:t>[PAŃSTWOWOŚĆ]</a:t>
            </a:r>
            <a:endParaRPr lang="lt-LT" sz="1800" b="1" dirty="0"/>
          </a:p>
          <a:p>
            <a:pPr marL="0" indent="0">
              <a:buNone/>
            </a:pPr>
            <a:r>
              <a:rPr lang="pl-PL" sz="1800" dirty="0"/>
              <a:t>Księstwo Żmudzkie, skomplikowane relacje z Krzyżakami, własny herb, piastowane urzędy państwowe, własna miarka i pieniądz nazywany po swojemu, tereny zachowane w pamięci poprzez nazwy osobowe (Jan Żmudzin).</a:t>
            </a:r>
            <a:endParaRPr lang="lt-LT" sz="1800" dirty="0"/>
          </a:p>
          <a:p>
            <a:pPr marL="0" indent="0">
              <a:buNone/>
            </a:pPr>
            <a:endParaRPr lang="lt-LT" sz="18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59202" y="1229923"/>
            <a:ext cx="3887788" cy="823912"/>
          </a:xfrm>
        </p:spPr>
        <p:txBody>
          <a:bodyPr/>
          <a:lstStyle/>
          <a:p>
            <a:pPr algn="ctr"/>
            <a:r>
              <a:rPr lang="pl-PL" dirty="0"/>
              <a:t>Jęz. litewski</a:t>
            </a:r>
            <a:endParaRPr lang="lt-LT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59202" y="2143222"/>
            <a:ext cx="3923342" cy="3684588"/>
          </a:xfrm>
        </p:spPr>
        <p:txBody>
          <a:bodyPr/>
          <a:lstStyle/>
          <a:p>
            <a:pPr marL="0" indent="0" algn="l">
              <a:buNone/>
            </a:pPr>
            <a:r>
              <a:rPr lang="pl-PL" sz="1800" dirty="0"/>
              <a:t>W tekstach dominują </a:t>
            </a:r>
            <a:r>
              <a:rPr lang="pl-PL" sz="1800" b="1" dirty="0"/>
              <a:t>aspekty: kulturowy, historyczny, narodowościowy, psychiczny i biologiczny</a:t>
            </a:r>
            <a:r>
              <a:rPr lang="pl-PL" sz="1800" dirty="0"/>
              <a:t>, w ankietach natomiast – </a:t>
            </a:r>
            <a:r>
              <a:rPr lang="pl-PL" sz="1800" b="1" dirty="0"/>
              <a:t>ideologiczny, psychiczny, kulturowy i lokatywny</a:t>
            </a:r>
            <a:r>
              <a:rPr lang="pl-PL" sz="1800" dirty="0"/>
              <a:t>.</a:t>
            </a:r>
            <a:endParaRPr lang="pl-PL" sz="1800" dirty="0"/>
          </a:p>
          <a:p>
            <a:pPr marL="0" indent="0">
              <a:buNone/>
            </a:pPr>
            <a:endParaRPr lang="pl-PL" sz="1800" dirty="0"/>
          </a:p>
          <a:p>
            <a:r>
              <a:rPr lang="pl-PL" sz="1800" b="1" dirty="0"/>
              <a:t>[PAŃSTWOWOŚĆ]</a:t>
            </a:r>
            <a:endParaRPr lang="lt-LT" sz="1800" b="1" dirty="0"/>
          </a:p>
          <a:p>
            <a:pPr marL="0" indent="0">
              <a:buNone/>
            </a:pPr>
            <a:r>
              <a:rPr lang="pl-PL" sz="1800" dirty="0"/>
              <a:t>Żmudź, skomplikowane relacje z Krzyżakami.</a:t>
            </a:r>
            <a:endParaRPr lang="lt-LT" sz="1800" dirty="0"/>
          </a:p>
          <a:p>
            <a:endParaRPr lang="pl-PL" sz="1800" b="1" dirty="0"/>
          </a:p>
          <a:p>
            <a:pPr marL="0" indent="0" algn="l">
              <a:buNone/>
            </a:pPr>
            <a:endParaRPr lang="lt-LT" sz="1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02344" y="127942"/>
            <a:ext cx="7886700" cy="1325563"/>
          </a:xfrm>
        </p:spPr>
        <p:txBody>
          <a:bodyPr/>
          <a:lstStyle/>
          <a:p>
            <a:r>
              <a:rPr lang="pl-PL" sz="3200" b="1" dirty="0"/>
              <a:t>Definicje syntetyczne (II)</a:t>
            </a:r>
            <a:endParaRPr lang="lt-LT" sz="3200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1043608" y="1066792"/>
            <a:ext cx="3868737" cy="823912"/>
          </a:xfrm>
        </p:spPr>
        <p:txBody>
          <a:bodyPr/>
          <a:lstStyle/>
          <a:p>
            <a:pPr algn="ctr"/>
            <a:r>
              <a:rPr lang="pl-PL" dirty="0"/>
              <a:t>Jęz. polski		</a:t>
            </a:r>
            <a:endParaRPr lang="lt-LT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670745" y="2204864"/>
            <a:ext cx="3868737" cy="3684588"/>
          </a:xfrm>
        </p:spPr>
        <p:txBody>
          <a:bodyPr/>
          <a:lstStyle/>
          <a:p>
            <a:r>
              <a:rPr lang="pl-PL" sz="1800" b="1" dirty="0"/>
              <a:t>[ODRĘBNOŚĆ (kulturowa)]</a:t>
            </a:r>
            <a:endParaRPr lang="lt-LT" sz="1800" b="1" dirty="0"/>
          </a:p>
          <a:p>
            <a:pPr marL="0" indent="0">
              <a:buNone/>
            </a:pPr>
            <a:r>
              <a:rPr lang="pl-PL" sz="1800" dirty="0"/>
              <a:t>własna religia pogańska, późny chrzest, własna (niezrozumiała) mowa, swoiste wyroby ludowe, strój zwierzęcy</a:t>
            </a:r>
            <a:endParaRPr lang="lt-LT" sz="1800" dirty="0"/>
          </a:p>
          <a:p>
            <a:r>
              <a:rPr lang="pl-PL" sz="1800" b="1" dirty="0"/>
              <a:t>[CECHY OSOBOWE]</a:t>
            </a:r>
            <a:endParaRPr lang="lt-LT" sz="1800" b="1" dirty="0"/>
          </a:p>
          <a:p>
            <a:pPr marL="0" indent="0">
              <a:buNone/>
            </a:pPr>
            <a:r>
              <a:rPr lang="pl-PL" sz="1800" dirty="0"/>
              <a:t>waleczność, wierność, przebiegłość, upór, dzielność, nieugiętość, odwaga, siła.</a:t>
            </a:r>
            <a:endParaRPr lang="lt-LT" sz="1800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539482" y="1041549"/>
            <a:ext cx="3887788" cy="823912"/>
          </a:xfrm>
        </p:spPr>
        <p:txBody>
          <a:bodyPr/>
          <a:lstStyle/>
          <a:p>
            <a:pPr algn="ctr"/>
            <a:r>
              <a:rPr lang="pl-PL" dirty="0"/>
              <a:t>Jęz. litewski</a:t>
            </a:r>
            <a:endParaRPr lang="lt-LT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>
          <a:xfrm>
            <a:off x="4644008" y="2204864"/>
            <a:ext cx="4207921" cy="3684588"/>
          </a:xfrm>
        </p:spPr>
        <p:txBody>
          <a:bodyPr/>
          <a:lstStyle/>
          <a:p>
            <a:r>
              <a:rPr lang="pl-PL" sz="1750" b="1" dirty="0"/>
              <a:t>[ODRĘBNOŚĆ (kulturowa)]</a:t>
            </a:r>
            <a:endParaRPr lang="lt-LT" sz="1750" b="1" dirty="0"/>
          </a:p>
          <a:p>
            <a:pPr marL="0" indent="0">
              <a:buNone/>
            </a:pPr>
            <a:r>
              <a:rPr lang="pl-PL" sz="1750" dirty="0"/>
              <a:t>własne tradycje, wierność tradycjom, własna mowa, późny chrzest.</a:t>
            </a:r>
            <a:endParaRPr lang="pl-PL" sz="1750" dirty="0"/>
          </a:p>
          <a:p>
            <a:pPr marL="0" indent="0">
              <a:buNone/>
            </a:pPr>
            <a:endParaRPr lang="lt-LT" sz="1750" dirty="0"/>
          </a:p>
          <a:p>
            <a:r>
              <a:rPr lang="pl-PL" sz="1750" b="1" dirty="0"/>
              <a:t>[CECHY OSOBOWE]</a:t>
            </a:r>
            <a:endParaRPr lang="lt-LT" sz="1750" b="1" dirty="0"/>
          </a:p>
          <a:p>
            <a:pPr marL="0" indent="0" algn="l">
              <a:buNone/>
            </a:pPr>
            <a:r>
              <a:rPr lang="pl-PL" sz="1750" dirty="0"/>
              <a:t>waleczność, upór, dzielność, nieugiętość, siła, gościnność, serdeczność, poczucie humoru, zamkniętość, rozwaga, duma, honor, godność.</a:t>
            </a:r>
            <a:endParaRPr lang="lt-LT" sz="1750" dirty="0"/>
          </a:p>
          <a:p>
            <a:r>
              <a:rPr lang="pl-PL" sz="1750" b="1" dirty="0"/>
              <a:t>[NARODOWOŚĆ]</a:t>
            </a:r>
            <a:endParaRPr lang="lt-LT" sz="1750" b="1" dirty="0"/>
          </a:p>
          <a:p>
            <a:pPr marL="0" indent="0" algn="l">
              <a:buNone/>
            </a:pPr>
            <a:r>
              <a:rPr lang="pl-PL" sz="1750" dirty="0"/>
              <a:t>tożsamość żmudzka, samoświadomość, rozterki tożsamościowe. </a:t>
            </a:r>
            <a:endParaRPr lang="lt-LT" sz="1750" dirty="0"/>
          </a:p>
          <a:p>
            <a:r>
              <a:rPr lang="pl-PL" sz="1750" b="1" dirty="0"/>
              <a:t>[PRACA]</a:t>
            </a:r>
            <a:endParaRPr lang="pl-PL" sz="1750" b="1" dirty="0"/>
          </a:p>
          <a:p>
            <a:pPr marL="0" indent="0">
              <a:buNone/>
            </a:pPr>
            <a:r>
              <a:rPr lang="pl-PL" sz="1750" dirty="0"/>
              <a:t>pracowitość, dom, ziemia, szacunek do przyrody, bliskość łona natury.</a:t>
            </a:r>
            <a:endParaRPr lang="lt-LT" sz="1750" dirty="0"/>
          </a:p>
          <a:p>
            <a:pPr marL="0" indent="0">
              <a:buNone/>
            </a:pPr>
            <a:endParaRPr lang="lt-LT" sz="175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94556" y="317432"/>
            <a:ext cx="7354887" cy="1143000"/>
          </a:xfrm>
        </p:spPr>
        <p:txBody>
          <a:bodyPr/>
          <a:lstStyle/>
          <a:p>
            <a:r>
              <a:rPr lang="pl-PL" sz="3200" b="1" dirty="0"/>
              <a:t>Na zakończenie</a:t>
            </a:r>
            <a:endParaRPr lang="lt-LT" sz="3200" b="1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1800" dirty="0"/>
              <a:t>‘Mes v</a:t>
            </a:r>
            <a:r>
              <a:rPr lang="lt-LT" sz="1800" dirty="0" err="1"/>
              <a:t>ėstėik</a:t>
            </a:r>
            <a:r>
              <a:rPr lang="lt-LT" sz="1800" dirty="0"/>
              <a:t> esam i </a:t>
            </a:r>
            <a:r>
              <a:rPr lang="lt-LT" sz="1800" dirty="0" err="1"/>
              <a:t>žemaitē</a:t>
            </a:r>
            <a:r>
              <a:rPr lang="lt-LT" sz="1800" dirty="0"/>
              <a:t> i </a:t>
            </a:r>
            <a:r>
              <a:rPr lang="lt-LT" sz="1800" dirty="0" err="1"/>
              <a:t>lietuvē</a:t>
            </a:r>
            <a:r>
              <a:rPr lang="lt-LT" sz="1800" dirty="0"/>
              <a:t>. </a:t>
            </a:r>
            <a:r>
              <a:rPr lang="lt-LT" sz="1800" dirty="0" err="1"/>
              <a:t>Či</a:t>
            </a:r>
            <a:r>
              <a:rPr lang="lt-LT" sz="1800" dirty="0"/>
              <a:t> </a:t>
            </a:r>
            <a:r>
              <a:rPr lang="lt-LT" sz="1800" dirty="0" err="1"/>
              <a:t>priklausā</a:t>
            </a:r>
            <a:r>
              <a:rPr lang="lt-LT" sz="1800" dirty="0"/>
              <a:t> nu </a:t>
            </a:r>
            <a:r>
              <a:rPr lang="lt-LT" sz="1800" dirty="0" err="1"/>
              <a:t>situacėjės</a:t>
            </a:r>
            <a:r>
              <a:rPr lang="lt-LT" sz="1800" dirty="0"/>
              <a:t> </a:t>
            </a:r>
            <a:r>
              <a:rPr lang="lt-LT" sz="1800" dirty="0" err="1"/>
              <a:t>kumet</a:t>
            </a:r>
            <a:r>
              <a:rPr lang="lt-LT" sz="1800" dirty="0"/>
              <a:t> </a:t>
            </a:r>
            <a:r>
              <a:rPr lang="lt-LT" sz="1800" dirty="0" err="1"/>
              <a:t>rēk</a:t>
            </a:r>
            <a:r>
              <a:rPr lang="lt-LT" sz="1800" dirty="0"/>
              <a:t> </a:t>
            </a:r>
            <a:r>
              <a:rPr lang="lt-LT" sz="1800" dirty="0" err="1"/>
              <a:t>būtė</a:t>
            </a:r>
            <a:r>
              <a:rPr lang="lt-LT" sz="1800" dirty="0"/>
              <a:t> </a:t>
            </a:r>
            <a:r>
              <a:rPr lang="lt-LT" sz="1800" dirty="0" err="1"/>
              <a:t>žemaitiu</a:t>
            </a:r>
            <a:r>
              <a:rPr lang="lt-LT" sz="1800" dirty="0"/>
              <a:t>, </a:t>
            </a:r>
            <a:r>
              <a:rPr lang="lt-LT" sz="1800" dirty="0" err="1"/>
              <a:t>kumet</a:t>
            </a:r>
            <a:r>
              <a:rPr lang="lt-LT" sz="1800" dirty="0"/>
              <a:t> </a:t>
            </a:r>
            <a:r>
              <a:rPr lang="lt-LT" sz="1800" dirty="0" err="1"/>
              <a:t>lietoviu</a:t>
            </a:r>
            <a:r>
              <a:rPr lang="lt-LT" sz="1800" dirty="0"/>
              <a:t>, </a:t>
            </a:r>
            <a:r>
              <a:rPr lang="lt-LT" sz="1800" dirty="0" err="1"/>
              <a:t>mon</a:t>
            </a:r>
            <a:r>
              <a:rPr lang="lt-LT" sz="1800" dirty="0"/>
              <a:t> ī </a:t>
            </a:r>
            <a:r>
              <a:rPr lang="lt-LT" sz="1800" dirty="0" err="1"/>
              <a:t>sunkē</a:t>
            </a:r>
            <a:r>
              <a:rPr lang="lt-LT" sz="1800" dirty="0"/>
              <a:t> </a:t>
            </a:r>
            <a:r>
              <a:rPr lang="lt-LT" sz="1800" dirty="0" err="1"/>
              <a:t>suderintė</a:t>
            </a:r>
            <a:r>
              <a:rPr lang="lt-LT" sz="1800" dirty="0"/>
              <a:t>, aš </a:t>
            </a:r>
            <a:r>
              <a:rPr lang="lt-LT" sz="1800" dirty="0" err="1"/>
              <a:t>nuoro</a:t>
            </a:r>
            <a:r>
              <a:rPr lang="lt-LT" sz="1800" dirty="0"/>
              <a:t> </a:t>
            </a:r>
            <a:r>
              <a:rPr lang="lt-LT" sz="1800" dirty="0" err="1"/>
              <a:t>būtė</a:t>
            </a:r>
            <a:r>
              <a:rPr lang="lt-LT" sz="1800" dirty="0"/>
              <a:t> i </a:t>
            </a:r>
            <a:r>
              <a:rPr lang="lt-LT" sz="1800" dirty="0" err="1"/>
              <a:t>lietovė</a:t>
            </a:r>
            <a:r>
              <a:rPr lang="lt-LT" sz="1800" dirty="0"/>
              <a:t>, i žemaitė, </a:t>
            </a:r>
            <a:r>
              <a:rPr lang="lt-LT" sz="1800" dirty="0" err="1"/>
              <a:t>vo</a:t>
            </a:r>
            <a:r>
              <a:rPr lang="lt-LT" sz="1800" dirty="0"/>
              <a:t> </a:t>
            </a:r>
            <a:r>
              <a:rPr lang="lt-LT" sz="1800" dirty="0" err="1"/>
              <a:t>sositėkusi</a:t>
            </a:r>
            <a:r>
              <a:rPr lang="lt-LT" sz="1800" dirty="0"/>
              <a:t> </a:t>
            </a:r>
            <a:r>
              <a:rPr lang="lt-LT" sz="1800" dirty="0" err="1"/>
              <a:t>amerikuona</a:t>
            </a:r>
            <a:r>
              <a:rPr lang="lt-LT" sz="1800" dirty="0"/>
              <a:t> </a:t>
            </a:r>
            <a:r>
              <a:rPr lang="lt-LT" sz="1800" dirty="0" err="1"/>
              <a:t>nuoru</a:t>
            </a:r>
            <a:r>
              <a:rPr lang="lt-LT" sz="1800" dirty="0"/>
              <a:t> </a:t>
            </a:r>
            <a:r>
              <a:rPr lang="lt-LT" sz="1800" dirty="0" err="1"/>
              <a:t>būte</a:t>
            </a:r>
            <a:r>
              <a:rPr lang="lt-LT" sz="1800" dirty="0"/>
              <a:t> </a:t>
            </a:r>
            <a:r>
              <a:rPr lang="lt-LT" sz="1800" dirty="0" err="1"/>
              <a:t>euruopietė</a:t>
            </a:r>
            <a:r>
              <a:rPr lang="lt-LT" sz="1800" dirty="0"/>
              <a:t>. </a:t>
            </a:r>
            <a:r>
              <a:rPr lang="lt-LT" sz="1800" dirty="0" err="1"/>
              <a:t>Mon</a:t>
            </a:r>
            <a:r>
              <a:rPr lang="lt-LT" sz="1800" dirty="0"/>
              <a:t> </a:t>
            </a:r>
            <a:r>
              <a:rPr lang="lt-LT" sz="1800" dirty="0" err="1"/>
              <a:t>atruoda</a:t>
            </a:r>
            <a:r>
              <a:rPr lang="lt-LT" sz="1800" dirty="0"/>
              <a:t> </a:t>
            </a:r>
            <a:r>
              <a:rPr lang="lt-LT" sz="1800" dirty="0" err="1"/>
              <a:t>ka</a:t>
            </a:r>
            <a:r>
              <a:rPr lang="lt-LT" sz="1800" dirty="0"/>
              <a:t> </a:t>
            </a:r>
            <a:r>
              <a:rPr lang="lt-LT" sz="1800" dirty="0" err="1"/>
              <a:t>kartās</a:t>
            </a:r>
            <a:r>
              <a:rPr lang="lt-LT" sz="1800" dirty="0"/>
              <a:t> aš </a:t>
            </a:r>
            <a:r>
              <a:rPr lang="lt-LT" sz="1800" dirty="0" err="1"/>
              <a:t>eso</a:t>
            </a:r>
            <a:r>
              <a:rPr lang="lt-LT" sz="1800" dirty="0"/>
              <a:t> žemaitė-</a:t>
            </a:r>
            <a:r>
              <a:rPr lang="lt-LT" sz="1800" dirty="0" err="1"/>
              <a:t>lietovė</a:t>
            </a:r>
            <a:r>
              <a:rPr lang="lt-LT" sz="1800" dirty="0"/>
              <a:t>, </a:t>
            </a:r>
            <a:r>
              <a:rPr lang="lt-LT" sz="1800" dirty="0" err="1"/>
              <a:t>kartās</a:t>
            </a:r>
            <a:r>
              <a:rPr lang="lt-LT" sz="1800" dirty="0"/>
              <a:t> žemaitė-europietė. </a:t>
            </a:r>
            <a:r>
              <a:rPr lang="lt-LT" sz="1800" dirty="0" err="1"/>
              <a:t>Ka</a:t>
            </a:r>
            <a:r>
              <a:rPr lang="lt-LT" sz="1800" dirty="0"/>
              <a:t> pradedi </a:t>
            </a:r>
            <a:r>
              <a:rPr lang="lt-LT" sz="1800" dirty="0" err="1"/>
              <a:t>galvuotė</a:t>
            </a:r>
            <a:r>
              <a:rPr lang="lt-LT" sz="1800" dirty="0"/>
              <a:t>, ta i </a:t>
            </a:r>
            <a:r>
              <a:rPr lang="lt-LT" sz="1800" dirty="0" err="1"/>
              <a:t>nebesuprontė</a:t>
            </a:r>
            <a:r>
              <a:rPr lang="lt-LT" sz="1800" dirty="0"/>
              <a:t>, </a:t>
            </a:r>
            <a:r>
              <a:rPr lang="lt-LT" sz="1800" dirty="0" err="1"/>
              <a:t>ni</a:t>
            </a:r>
            <a:r>
              <a:rPr lang="lt-LT" sz="1800" dirty="0"/>
              <a:t> kas esi, </a:t>
            </a:r>
            <a:r>
              <a:rPr lang="lt-LT" sz="1800" dirty="0" err="1"/>
              <a:t>ni</a:t>
            </a:r>
            <a:r>
              <a:rPr lang="lt-LT" sz="1800" dirty="0"/>
              <a:t> kuo </a:t>
            </a:r>
            <a:r>
              <a:rPr lang="lt-LT" sz="1800" dirty="0" err="1"/>
              <a:t>norė</a:t>
            </a:r>
            <a:r>
              <a:rPr lang="lt-LT" sz="1800" dirty="0"/>
              <a:t> būti. </a:t>
            </a:r>
            <a:r>
              <a:rPr lang="lt-LT" sz="1800" dirty="0" err="1"/>
              <a:t>Atruoda</a:t>
            </a:r>
            <a:r>
              <a:rPr lang="lt-LT" sz="1800" dirty="0"/>
              <a:t> </a:t>
            </a:r>
            <a:r>
              <a:rPr lang="lt-LT" sz="1800" dirty="0" err="1"/>
              <a:t>ka</a:t>
            </a:r>
            <a:r>
              <a:rPr lang="lt-LT" sz="1800" dirty="0"/>
              <a:t> vėsas tava </a:t>
            </a:r>
            <a:r>
              <a:rPr lang="lt-LT" sz="1800" dirty="0" err="1"/>
              <a:t>identitets</a:t>
            </a:r>
            <a:r>
              <a:rPr lang="lt-LT" sz="1800" dirty="0"/>
              <a:t> </a:t>
            </a:r>
            <a:r>
              <a:rPr lang="lt-LT" sz="1800" dirty="0" err="1"/>
              <a:t>sosiskalda</a:t>
            </a:r>
            <a:r>
              <a:rPr lang="lt-LT" sz="1800" dirty="0"/>
              <a:t> i gabalus i dalis. &lt;...&gt; Ī </a:t>
            </a:r>
            <a:r>
              <a:rPr lang="lt-LT" sz="1800" dirty="0" err="1"/>
              <a:t>visā</a:t>
            </a:r>
            <a:r>
              <a:rPr lang="lt-LT" sz="1800" dirty="0"/>
              <a:t> aš </a:t>
            </a:r>
            <a:r>
              <a:rPr lang="lt-LT" sz="1800" dirty="0" err="1"/>
              <a:t>nesijauto</a:t>
            </a:r>
            <a:r>
              <a:rPr lang="lt-LT" sz="1800" dirty="0"/>
              <a:t> </a:t>
            </a:r>
            <a:r>
              <a:rPr lang="lt-LT" sz="1800" dirty="0" err="1"/>
              <a:t>ni</a:t>
            </a:r>
            <a:r>
              <a:rPr lang="lt-LT" sz="1800" dirty="0"/>
              <a:t> kosmopolitė, </a:t>
            </a:r>
            <a:r>
              <a:rPr lang="lt-LT" sz="1800" dirty="0" err="1"/>
              <a:t>ni</a:t>
            </a:r>
            <a:r>
              <a:rPr lang="lt-LT" sz="1800" dirty="0"/>
              <a:t> </a:t>
            </a:r>
            <a:r>
              <a:rPr lang="lt-LT" sz="1800" dirty="0" err="1"/>
              <a:t>tėn</a:t>
            </a:r>
            <a:r>
              <a:rPr lang="lt-LT" sz="1800" dirty="0"/>
              <a:t> </a:t>
            </a:r>
            <a:r>
              <a:rPr lang="lt-LT" sz="1800" dirty="0" err="1"/>
              <a:t>kuokė</a:t>
            </a:r>
            <a:r>
              <a:rPr lang="lt-LT" sz="1800" dirty="0"/>
              <a:t> </a:t>
            </a:r>
            <a:r>
              <a:rPr lang="lt-LT" sz="1800" dirty="0" err="1"/>
              <a:t>pasaulė</a:t>
            </a:r>
            <a:r>
              <a:rPr lang="lt-LT" sz="1800" dirty="0"/>
              <a:t> pilietė, </a:t>
            </a:r>
            <a:r>
              <a:rPr lang="lt-LT" sz="1800" dirty="0" err="1"/>
              <a:t>mon</a:t>
            </a:r>
            <a:r>
              <a:rPr lang="lt-LT" sz="1800" dirty="0"/>
              <a:t> </a:t>
            </a:r>
            <a:r>
              <a:rPr lang="lt-LT" sz="1800" dirty="0" err="1"/>
              <a:t>svarbiausē</a:t>
            </a:r>
            <a:r>
              <a:rPr lang="lt-LT" sz="1800" dirty="0"/>
              <a:t> </a:t>
            </a:r>
            <a:r>
              <a:rPr lang="lt-LT" sz="1800" dirty="0" err="1"/>
              <a:t>ka</a:t>
            </a:r>
            <a:r>
              <a:rPr lang="lt-LT" sz="1800" dirty="0"/>
              <a:t> bučiau žemaitė’.  </a:t>
            </a:r>
            <a:endParaRPr lang="lt-LT" sz="1800" dirty="0"/>
          </a:p>
          <a:p>
            <a:pPr marL="0" indent="0">
              <a:buNone/>
            </a:pPr>
            <a:endParaRPr lang="lt-LT" sz="1800" dirty="0"/>
          </a:p>
          <a:p>
            <a:r>
              <a:rPr lang="pl-PL" sz="1800" dirty="0">
                <a:solidFill>
                  <a:srgbClr val="0070C0"/>
                </a:solidFill>
              </a:rPr>
              <a:t>[„</a:t>
            </a:r>
            <a:r>
              <a:rPr lang="lt-LT" sz="1800" dirty="0" err="1">
                <a:solidFill>
                  <a:srgbClr val="0070C0"/>
                </a:solidFill>
              </a:rPr>
              <a:t>Wszystko</a:t>
            </a:r>
            <a:r>
              <a:rPr lang="lt-LT" sz="1800" dirty="0">
                <a:solidFill>
                  <a:srgbClr val="0070C0"/>
                </a:solidFill>
              </a:rPr>
              <a:t> </a:t>
            </a:r>
            <a:r>
              <a:rPr lang="lt-LT" sz="1800" dirty="0" err="1">
                <a:solidFill>
                  <a:srgbClr val="0070C0"/>
                </a:solidFill>
              </a:rPr>
              <a:t>jedno</a:t>
            </a:r>
            <a:r>
              <a:rPr lang="lt-LT" sz="1800" dirty="0">
                <a:solidFill>
                  <a:srgbClr val="0070C0"/>
                </a:solidFill>
              </a:rPr>
              <a:t> </a:t>
            </a:r>
            <a:r>
              <a:rPr lang="lt-LT" sz="1800" dirty="0" err="1">
                <a:solidFill>
                  <a:srgbClr val="0070C0"/>
                </a:solidFill>
              </a:rPr>
              <a:t>jeste</a:t>
            </a:r>
            <a:r>
              <a:rPr lang="pl-PL" sz="1800" dirty="0" err="1">
                <a:solidFill>
                  <a:srgbClr val="0070C0"/>
                </a:solidFill>
              </a:rPr>
              <a:t>śmy</a:t>
            </a:r>
            <a:r>
              <a:rPr lang="pl-PL" sz="1800" dirty="0">
                <a:solidFill>
                  <a:srgbClr val="0070C0"/>
                </a:solidFill>
              </a:rPr>
              <a:t> i Żmudzini, i Litwini. Zależy w dużej mierze od sytuacji, w której trzeba być Żmudzinem, a w której Litwinem. Jest mi trudno to pogodzić, ponieważ chcę być i Litwinką, i Żmudzinką, tak jak przy spotkaniu z Amerykaninem – Europejką. Wydaje mi się, że jestem czasem Żmudzinką-Litwinką, a czasem Żmudzinką-Europejką. Jak się zacznie nad tym zastanawiać, ostatecznie nie wiadomo, ani kim się jest, ani kim się chce być. Wydaje się wówczas, że cała tożsamość jakby się rozbija na kawałki. &lt;…&gt; I w ogóle… Nie czuję się ani kosmopolitką, ani obywatelką świata – najważniejsze, bym była (czuła się) Żmudzinką”].</a:t>
            </a:r>
            <a:endParaRPr lang="lt-LT" sz="18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lt-LT" sz="1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2431" y="980728"/>
            <a:ext cx="7886700" cy="2852737"/>
          </a:xfrm>
        </p:spPr>
        <p:txBody>
          <a:bodyPr/>
          <a:lstStyle/>
          <a:p>
            <a:r>
              <a:rPr lang="pl-PL" sz="2000" b="1" dirty="0">
                <a:hlinkClick r:id="rId1"/>
              </a:rPr>
              <a:t>http://samogitia.mch.mii.lt/index.htm</a:t>
            </a:r>
            <a:br>
              <a:rPr lang="lt-LT" sz="2000" b="1" dirty="0"/>
            </a:br>
            <a:br>
              <a:rPr lang="lt-LT" sz="2000" b="1" dirty="0"/>
            </a:br>
            <a:r>
              <a:rPr lang="lt-LT" sz="2000" b="1" dirty="0">
                <a:hlinkClick r:id="rId2"/>
              </a:rPr>
              <a:t>http://www.kaszubi.pl/o/etnofilologia/komunikat?id=2664</a:t>
            </a:r>
            <a:br>
              <a:rPr lang="lt-LT" sz="2000" b="1" dirty="0"/>
            </a:br>
            <a:endParaRPr lang="lt-LT" sz="2000" b="1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4556" y="306686"/>
            <a:ext cx="7354887" cy="1143000"/>
          </a:xfrm>
        </p:spPr>
        <p:txBody>
          <a:bodyPr/>
          <a:lstStyle/>
          <a:p>
            <a:r>
              <a:rPr lang="pl-PL" sz="3200" b="1" dirty="0"/>
              <a:t>Żmudź. Księstwo Żmudzkie.</a:t>
            </a:r>
            <a:endParaRPr lang="lt-LT" sz="3200" b="1" dirty="0"/>
          </a:p>
        </p:txBody>
      </p:sp>
      <p:pic>
        <p:nvPicPr>
          <p:cNvPr id="1026" name="Picture 2" descr="Mapa mostrando a localização do Ducado da Samogícia (em vermelho) na República das Duas Nações.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623" y="1600200"/>
            <a:ext cx="577475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l-PL" sz="3200" b="1" dirty="0"/>
              <a:t>                         Żmudź</a:t>
            </a:r>
            <a:endParaRPr lang="lt-LT" sz="3200" b="1" dirty="0"/>
          </a:p>
        </p:txBody>
      </p:sp>
      <p:pic>
        <p:nvPicPr>
          <p:cNvPr id="2050" name="Picture 2" descr="http://raptularzyk.weebly.com/uploads/1/0/4/1/10413434/1465991_orig.jpg"/>
          <p:cNvPicPr>
            <a:picLocks noGrp="1" noChangeAspect="1" noChangeArrowheads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8592" y="1600200"/>
            <a:ext cx="6666815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-315415"/>
            <a:ext cx="6982544" cy="1872207"/>
          </a:xfrm>
        </p:spPr>
        <p:txBody>
          <a:bodyPr/>
          <a:lstStyle/>
          <a:p>
            <a:r>
              <a:rPr lang="lt-LT" dirty="0"/>
              <a:t>Materia</a:t>
            </a:r>
            <a:r>
              <a:rPr lang="pl-PL" dirty="0"/>
              <a:t>ł, perspektywa opisu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340768"/>
            <a:ext cx="8134672" cy="4968552"/>
          </a:xfrm>
        </p:spPr>
        <p:txBody>
          <a:bodyPr/>
          <a:lstStyle/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Przedmiotem opisu w artykule będzie sposób postrzegania Żmudzina w źródłach polskich i litewskich;</a:t>
            </a:r>
            <a:endParaRPr lang="pl-PL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pojęcie to będzie analizowane zarówno z perspektywy historycznej, jak i współczesnej. </a:t>
            </a:r>
            <a:endParaRPr lang="pl-PL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Będzie podjęta próba ustalenia, czy obie językowe warstwy kulturowe reprezentują podobny wizerunek Żmudzina, czy też sposoby postrzegania tego ważnego w historii obu narodów etnosu przez użytkowników języka polskiego i litewskiego prezentują się odmiennie.  </a:t>
            </a:r>
            <a:endParaRPr lang="pl-PL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Przy analizie obrazu Żmudzina nie da się jednak uniknąć opisów dotyczących samej Żmudzi, zwłaszcza że w polskich źródłach leksykograficznych i korpusowych raczej to pojęcie jest częściej omawiane. </a:t>
            </a:r>
            <a:endParaRPr lang="pl-PL" sz="18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pl-PL" sz="18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W trakcie analizy pojawią się więc teksty chrakteryzujące Żmudź, które pośrednio charakteryzują też samego Żmudzina.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indent="180340" algn="just">
              <a:lnSpc>
                <a:spcPct val="115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lt-LT" altLang="lt-LT"/>
              <a:t>data</a:t>
            </a:r>
            <a:endParaRPr lang="en-US" altLang="lt-L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5696" y="1"/>
            <a:ext cx="6622504" cy="980728"/>
          </a:xfrm>
        </p:spPr>
        <p:txBody>
          <a:bodyPr/>
          <a:lstStyle/>
          <a:p>
            <a:r>
              <a:rPr lang="lt-LT" sz="2400" b="1" dirty="0">
                <a:latin typeface="Times New Roman" panose="02020603050405020304" pitchFamily="18" charset="0"/>
                <a:ea typeface="SimSun" panose="02010600030101010101" pitchFamily="2" charset="-122"/>
              </a:rPr>
              <a:t>Stan badań</a:t>
            </a:r>
            <a:br>
              <a:rPr lang="en-US" dirty="0">
                <a:latin typeface="Calibri" panose="020F0502020204030204" pitchFamily="34" charset="0"/>
                <a:ea typeface="SimSun" panose="02010600030101010101" pitchFamily="2" charset="-122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1640" y="476671"/>
            <a:ext cx="7560840" cy="576855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1800" b="1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 </a:t>
            </a:r>
            <a:endParaRPr lang="en-US" sz="1800" dirty="0">
              <a:effectLst/>
              <a:latin typeface="Calibri" panose="020F0502020204030204" pitchFamily="34" charset="0"/>
              <a:ea typeface="SimSun" panose="02010600030101010101" pitchFamily="2" charset="-122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Zagadnienia dotyczące Żmudzi i zamieszkujących jej tereny Żmudzinów były poruszane niejednokrotnie głównie przez etnologów, folklorystów, literatów i w nieco mniejszym stopniu 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 przez lingwistów. Elementy opisu tej grupy etnicznej w kontekście pielęgnowanych przezeń tradycji oraz folkloru zawierają prace Rasy Račiūnaitė (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2005</a:t>
            </a: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), Bronė Stundžienė (2007), Vidy Ivanauskaitė (2007). </a:t>
            </a:r>
            <a:endParaRPr lang="pl-PL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Jedno z najbardziej problemowych zagadnień, dotyczące tożsamości Żmudzinów, jej transformacji w świecie współczesnym zostało poruszone w pracach Salvijusa Kulevičiusa (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2012</a:t>
            </a: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), Austė Nakienė (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2007</a:t>
            </a: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), Petrasa Kalniusa (2007). </a:t>
            </a:r>
            <a:endParaRPr lang="pl-PL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Licznie prezentują się prace, dotyczące gatunków literackich, uprawianych na Żmudzi (Lina Būgienė, 2007; Giedrė Šukytė, 2007; Martinaitis, 2007). </a:t>
            </a:r>
            <a:endParaRPr lang="pl-PL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285750" indent="-285750" algn="just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Kazimieras Župerka oraz Silvija Pauparėlytė–Klovienė 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podjęli próbę opisu grup etnicznych, w tym te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Palemonas" panose="02030603060206020803"/>
                <a:ea typeface="Calibri" panose="020F0502020204030204" pitchFamily="34" charset="0"/>
                <a:cs typeface="Times New Roman" panose="02020603050405020304" pitchFamily="18" charset="0"/>
              </a:rPr>
              <a:t>ż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 Żmudzinów, w językowym obrazie świata Litwin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Palemonas" panose="02030603060206020803"/>
                <a:ea typeface="Calibri" panose="020F0502020204030204" pitchFamily="34" charset="0"/>
                <a:cs typeface="Times New Roman" panose="02020603050405020304" pitchFamily="18" charset="0"/>
              </a:rPr>
              <a:t>ó</a:t>
            </a:r>
            <a:r>
              <a:rPr lang="pl-PL" sz="180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Calibri" panose="020F0502020204030204" pitchFamily="34" charset="0"/>
              </a:rPr>
              <a:t>w (2010).</a:t>
            </a:r>
            <a:endParaRPr lang="en-US" sz="1800" dirty="0">
              <a:solidFill>
                <a:srgbClr val="000000"/>
              </a:solidFill>
              <a:effectLst/>
              <a:uFill>
                <a:solidFill>
                  <a:srgbClr val="000000"/>
                </a:solidFill>
              </a:u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lt-LT" altLang="lt-LT"/>
              <a:t>data</a:t>
            </a:r>
            <a:endParaRPr lang="en-US" altLang="lt-L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polskie.</a:t>
            </a:r>
            <a:endParaRPr lang="lt-LT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600" b="1" u="sng" dirty="0" err="1"/>
              <a:t>SJPDor</a:t>
            </a:r>
            <a:r>
              <a:rPr lang="pl-PL" sz="2600" b="1" u="sng" dirty="0"/>
              <a:t>:</a:t>
            </a:r>
            <a:endParaRPr lang="pl-PL" sz="2600" b="1" u="sng" dirty="0"/>
          </a:p>
          <a:p>
            <a:pPr marL="0" indent="0">
              <a:buNone/>
            </a:pPr>
            <a:endParaRPr lang="pl-PL" sz="2000" b="1" u="sng" dirty="0"/>
          </a:p>
          <a:p>
            <a:pPr marL="0" indent="0">
              <a:buNone/>
            </a:pPr>
            <a:r>
              <a:rPr lang="pl-PL" sz="2000" b="1" dirty="0"/>
              <a:t>Żmudzin</a:t>
            </a:r>
            <a:endParaRPr lang="pl-PL" sz="2000" b="1" dirty="0"/>
          </a:p>
          <a:p>
            <a:pPr marL="514350" indent="-514350">
              <a:buAutoNum type="arabicPeriod"/>
            </a:pPr>
            <a:r>
              <a:rPr lang="lt-LT" sz="2000" dirty="0" err="1"/>
              <a:t>ʻmieszkaniec</a:t>
            </a:r>
            <a:r>
              <a:rPr lang="lt-LT" sz="2000" dirty="0"/>
              <a:t> </a:t>
            </a:r>
            <a:r>
              <a:rPr lang="lt-LT" sz="2000" dirty="0" err="1"/>
              <a:t>Żmudzi</a:t>
            </a:r>
            <a:r>
              <a:rPr lang="lt-LT" sz="2000" dirty="0"/>
              <a:t>, </a:t>
            </a:r>
            <a:r>
              <a:rPr lang="lt-LT" sz="2000" dirty="0" err="1"/>
              <a:t>człowiek</a:t>
            </a:r>
            <a:r>
              <a:rPr lang="lt-LT" sz="2000" dirty="0"/>
              <a:t> </a:t>
            </a:r>
            <a:r>
              <a:rPr lang="lt-LT" sz="2000" dirty="0" err="1"/>
              <a:t>pochodzący</a:t>
            </a:r>
            <a:r>
              <a:rPr lang="lt-LT" sz="2000" dirty="0"/>
              <a:t> </a:t>
            </a:r>
            <a:r>
              <a:rPr lang="lt-LT" sz="2000" dirty="0" err="1"/>
              <a:t>ze</a:t>
            </a:r>
            <a:r>
              <a:rPr lang="lt-LT" sz="2000" dirty="0"/>
              <a:t> </a:t>
            </a:r>
            <a:r>
              <a:rPr lang="lt-LT" sz="2000" dirty="0" err="1"/>
              <a:t>Żmudzi</a:t>
            </a:r>
            <a:r>
              <a:rPr lang="lt-LT" sz="2000" dirty="0"/>
              <a:t>, </a:t>
            </a:r>
            <a:r>
              <a:rPr lang="lt-LT" sz="2000" dirty="0" err="1"/>
              <a:t>kraju</a:t>
            </a:r>
            <a:r>
              <a:rPr lang="lt-LT" sz="2000" dirty="0"/>
              <a:t> </a:t>
            </a:r>
            <a:r>
              <a:rPr lang="lt-LT" sz="2000" dirty="0" err="1"/>
              <a:t>nad</a:t>
            </a:r>
            <a:r>
              <a:rPr lang="lt-LT" sz="2000" dirty="0"/>
              <a:t> </a:t>
            </a:r>
            <a:r>
              <a:rPr lang="lt-LT" sz="2000" dirty="0" err="1"/>
              <a:t>dolnym</a:t>
            </a:r>
            <a:r>
              <a:rPr lang="lt-LT" sz="2000" dirty="0"/>
              <a:t> </a:t>
            </a:r>
            <a:r>
              <a:rPr lang="lt-LT" sz="2000" dirty="0" err="1"/>
              <a:t>Niemnem</a:t>
            </a:r>
            <a:r>
              <a:rPr lang="lt-LT" sz="2000" dirty="0"/>
              <a:t> i </a:t>
            </a:r>
            <a:r>
              <a:rPr lang="lt-LT" sz="2000" dirty="0" err="1"/>
              <a:t>Windawąʼ</a:t>
            </a:r>
            <a:endParaRPr lang="pl-PL" sz="2000" dirty="0"/>
          </a:p>
          <a:p>
            <a:pPr marL="514350" indent="-514350">
              <a:buAutoNum type="arabicPeriod"/>
            </a:pPr>
            <a:r>
              <a:rPr lang="lt-LT" sz="2000" dirty="0" err="1"/>
              <a:t>ʻkrępy</a:t>
            </a:r>
            <a:r>
              <a:rPr lang="lt-LT" sz="2000" dirty="0"/>
              <a:t> </a:t>
            </a:r>
            <a:r>
              <a:rPr lang="lt-LT" sz="2000" dirty="0" err="1"/>
              <a:t>niewielki</a:t>
            </a:r>
            <a:r>
              <a:rPr lang="lt-LT" sz="2000" dirty="0"/>
              <a:t> </a:t>
            </a:r>
            <a:r>
              <a:rPr lang="lt-LT" sz="2000" dirty="0" err="1"/>
              <a:t>koń</a:t>
            </a:r>
            <a:r>
              <a:rPr lang="lt-LT" sz="2000" dirty="0"/>
              <a:t>…</a:t>
            </a:r>
            <a:r>
              <a:rPr lang="lt-LT" sz="2000" dirty="0" err="1"/>
              <a:t>wywodzący</a:t>
            </a:r>
            <a:r>
              <a:rPr lang="lt-LT" sz="2000" dirty="0"/>
              <a:t> </a:t>
            </a:r>
            <a:r>
              <a:rPr lang="lt-LT" sz="2000" dirty="0" err="1"/>
              <a:t>się</a:t>
            </a:r>
            <a:r>
              <a:rPr lang="lt-LT" sz="2000" dirty="0"/>
              <a:t> </a:t>
            </a:r>
            <a:r>
              <a:rPr lang="lt-LT" sz="2000" dirty="0" err="1"/>
              <a:t>od</a:t>
            </a:r>
            <a:r>
              <a:rPr lang="lt-LT" sz="2000" dirty="0"/>
              <a:t> </a:t>
            </a:r>
            <a:r>
              <a:rPr lang="lt-LT" sz="2000" dirty="0" err="1"/>
              <a:t>dawnych</a:t>
            </a:r>
            <a:r>
              <a:rPr lang="lt-LT" sz="2000" dirty="0"/>
              <a:t> </a:t>
            </a:r>
            <a:r>
              <a:rPr lang="lt-LT" sz="2000" dirty="0" err="1"/>
              <a:t>koni</a:t>
            </a:r>
            <a:r>
              <a:rPr lang="lt-LT" sz="2000" dirty="0"/>
              <a:t> </a:t>
            </a:r>
            <a:r>
              <a:rPr lang="lt-LT" sz="2000" dirty="0" err="1"/>
              <a:t>litewskichʼ</a:t>
            </a:r>
            <a:endParaRPr lang="pl-PL" sz="2000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buNone/>
            </a:pPr>
            <a:r>
              <a:rPr lang="pl-PL" sz="2000" b="1" dirty="0"/>
              <a:t>Żmudzinka</a:t>
            </a:r>
            <a:endParaRPr lang="pl-PL" sz="2000" b="1" dirty="0"/>
          </a:p>
          <a:p>
            <a:pPr marL="514350" indent="-514350">
              <a:buAutoNum type="arabicPeriod"/>
            </a:pPr>
            <a:r>
              <a:rPr lang="lt-LT" sz="2000" dirty="0" err="1"/>
              <a:t>ʻmieszkanka</a:t>
            </a:r>
            <a:r>
              <a:rPr lang="lt-LT" sz="2000" dirty="0"/>
              <a:t> </a:t>
            </a:r>
            <a:r>
              <a:rPr lang="pl-PL" sz="2000" dirty="0" err="1"/>
              <a:t>Ż</a:t>
            </a:r>
            <a:r>
              <a:rPr lang="lt-LT" sz="2000" dirty="0" err="1"/>
              <a:t>mudzi</a:t>
            </a:r>
            <a:r>
              <a:rPr lang="lt-LT" sz="2000" dirty="0"/>
              <a:t>, </a:t>
            </a:r>
            <a:r>
              <a:rPr lang="lt-LT" sz="2000" dirty="0" err="1"/>
              <a:t>kobieta</a:t>
            </a:r>
            <a:r>
              <a:rPr lang="lt-LT" sz="2000" dirty="0"/>
              <a:t> </a:t>
            </a:r>
            <a:r>
              <a:rPr lang="lt-LT" sz="2000" dirty="0" err="1"/>
              <a:t>rodem</a:t>
            </a:r>
            <a:r>
              <a:rPr lang="lt-LT" sz="2000" dirty="0"/>
              <a:t> </a:t>
            </a:r>
            <a:r>
              <a:rPr lang="lt-LT" sz="2000" dirty="0" err="1"/>
              <a:t>ze</a:t>
            </a:r>
            <a:r>
              <a:rPr lang="lt-LT" sz="2000" dirty="0"/>
              <a:t> </a:t>
            </a:r>
            <a:r>
              <a:rPr lang="pl-PL" sz="2000" dirty="0"/>
              <a:t>Ż</a:t>
            </a:r>
            <a:r>
              <a:rPr lang="lt-LT" sz="2000" dirty="0" err="1"/>
              <a:t>mudziʼ</a:t>
            </a:r>
            <a:endParaRPr lang="pl-PL" sz="2000" dirty="0"/>
          </a:p>
          <a:p>
            <a:pPr marL="457200" indent="-457200">
              <a:buAutoNum type="arabicPeriod"/>
            </a:pPr>
            <a:r>
              <a:rPr lang="lt-LT" sz="2000" dirty="0" err="1"/>
              <a:t>ʻklacz</a:t>
            </a:r>
            <a:r>
              <a:rPr lang="lt-LT" sz="2000" dirty="0"/>
              <a:t> </a:t>
            </a:r>
            <a:r>
              <a:rPr lang="lt-LT" sz="2000" dirty="0" err="1"/>
              <a:t>rasy</a:t>
            </a:r>
            <a:r>
              <a:rPr lang="lt-LT" sz="2000" dirty="0"/>
              <a:t> </a:t>
            </a:r>
            <a:r>
              <a:rPr lang="lt-LT" sz="2000" dirty="0" err="1"/>
              <a:t>żmudzkiejʼ</a:t>
            </a:r>
            <a:endParaRPr lang="pl-PL" sz="2000" b="1" dirty="0"/>
          </a:p>
          <a:p>
            <a:pPr marL="514350" indent="-514350">
              <a:buAutoNum type="arabicPeriod"/>
            </a:pPr>
            <a:endParaRPr lang="lt-LT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polskie.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3443"/>
            <a:ext cx="8229600" cy="4781128"/>
          </a:xfrm>
        </p:spPr>
        <p:txBody>
          <a:bodyPr/>
          <a:lstStyle/>
          <a:p>
            <a:pPr marL="0" indent="0">
              <a:buNone/>
            </a:pPr>
            <a:r>
              <a:rPr lang="pl-PL" sz="1900" b="1" dirty="0"/>
              <a:t>1. D</a:t>
            </a:r>
            <a:r>
              <a:rPr lang="lt-LT" sz="1900" b="1" dirty="0" err="1"/>
              <a:t>awn</a:t>
            </a:r>
            <a:r>
              <a:rPr lang="pl-PL" sz="1900" b="1" dirty="0"/>
              <a:t>e</a:t>
            </a:r>
            <a:r>
              <a:rPr lang="lt-LT" sz="1900" b="1" dirty="0"/>
              <a:t> </a:t>
            </a:r>
            <a:r>
              <a:rPr lang="lt-LT" sz="1900" b="1" dirty="0" err="1"/>
              <a:t>rząd</a:t>
            </a:r>
            <a:r>
              <a:rPr lang="pl-PL" sz="1900" b="1" dirty="0"/>
              <a:t>y</a:t>
            </a:r>
            <a:r>
              <a:rPr lang="lt-LT" sz="1900" b="1" dirty="0"/>
              <a:t> </a:t>
            </a:r>
            <a:r>
              <a:rPr lang="lt-LT" sz="1900" b="1" dirty="0" err="1"/>
              <a:t>władców</a:t>
            </a:r>
            <a:r>
              <a:rPr lang="lt-LT" sz="1900" b="1" dirty="0"/>
              <a:t> </a:t>
            </a:r>
            <a:r>
              <a:rPr lang="lt-LT" sz="1900" b="1" dirty="0" err="1"/>
              <a:t>polskich</a:t>
            </a:r>
            <a:r>
              <a:rPr lang="lt-LT" sz="1900" b="1" dirty="0"/>
              <a:t> i </a:t>
            </a:r>
            <a:r>
              <a:rPr lang="lt-LT" sz="1900" b="1" dirty="0" err="1"/>
              <a:t>litewskich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lt-LT" sz="1900" b="1" u="sng" dirty="0" err="1"/>
              <a:t>Sł</a:t>
            </a:r>
            <a:r>
              <a:rPr lang="lt-LT" sz="1900" b="1" u="sng" dirty="0"/>
              <a:t> </a:t>
            </a:r>
            <a:r>
              <a:rPr lang="lt-LT" sz="1900" b="1" u="sng" dirty="0" err="1"/>
              <a:t>Warsz</a:t>
            </a:r>
            <a:r>
              <a:rPr lang="pl-PL" sz="1900" b="1" u="sng" dirty="0"/>
              <a:t>:</a:t>
            </a:r>
            <a:endParaRPr lang="pl-PL" sz="1900" b="1" u="sng" dirty="0"/>
          </a:p>
          <a:p>
            <a:pPr marL="0" indent="0">
              <a:buNone/>
            </a:pPr>
            <a:r>
              <a:rPr lang="lt-LT" sz="1900" i="1" dirty="0" err="1"/>
              <a:t>Dostać</a:t>
            </a:r>
            <a:r>
              <a:rPr lang="lt-LT" sz="1900" i="1" dirty="0"/>
              <a:t> </a:t>
            </a:r>
            <a:r>
              <a:rPr lang="lt-LT" sz="1900" i="1" dirty="0" err="1"/>
              <a:t>się</a:t>
            </a:r>
            <a:r>
              <a:rPr lang="lt-LT" sz="1900" i="1" dirty="0"/>
              <a:t> na</a:t>
            </a:r>
            <a:r>
              <a:rPr lang="lt-LT" sz="1900" i="1" dirty="0">
                <a:hlinkClick r:id="rId1"/>
              </a:rPr>
              <a:t> </a:t>
            </a:r>
            <a:r>
              <a:rPr lang="lt-LT" sz="1900" b="1" i="1" dirty="0" err="1">
                <a:hlinkClick r:id="rId1"/>
              </a:rPr>
              <a:t>Żmudź</a:t>
            </a:r>
            <a:r>
              <a:rPr lang="lt-LT" sz="1900" i="1" dirty="0"/>
              <a:t>, </a:t>
            </a:r>
            <a:r>
              <a:rPr lang="lt-LT" sz="1900" i="1" dirty="0" err="1"/>
              <a:t>gdzie</a:t>
            </a:r>
            <a:r>
              <a:rPr lang="lt-LT" sz="1900" i="1" dirty="0"/>
              <a:t> </a:t>
            </a:r>
            <a:r>
              <a:rPr lang="lt-LT" sz="1900" i="1" dirty="0" err="1"/>
              <a:t>Załuski</a:t>
            </a:r>
            <a:r>
              <a:rPr lang="lt-LT" sz="1900" i="1" dirty="0"/>
              <a:t>, </a:t>
            </a:r>
            <a:r>
              <a:rPr lang="lt-LT" sz="1900" i="1" dirty="0" err="1"/>
              <a:t>Ronikior</a:t>
            </a:r>
            <a:r>
              <a:rPr lang="lt-LT" sz="1900" i="1" dirty="0"/>
              <a:t> i </a:t>
            </a:r>
            <a:r>
              <a:rPr lang="lt-LT" sz="1900" i="1" dirty="0" err="1"/>
              <a:t>Weimar</a:t>
            </a:r>
            <a:r>
              <a:rPr lang="lt-LT" sz="1900" i="1" dirty="0"/>
              <a:t> </a:t>
            </a:r>
            <a:r>
              <a:rPr lang="lt-LT" sz="1900" i="1" dirty="0" err="1"/>
              <a:t>naczelnikowali</a:t>
            </a:r>
            <a:r>
              <a:rPr lang="lt-LT" sz="1900" i="1" dirty="0"/>
              <a:t>.</a:t>
            </a:r>
            <a:endParaRPr lang="pl-PL" sz="1900" i="1" dirty="0"/>
          </a:p>
          <a:p>
            <a:pPr marL="0" indent="0">
              <a:buNone/>
            </a:pPr>
            <a:r>
              <a:rPr lang="pl-PL" sz="1900" b="1" u="sng" dirty="0" err="1"/>
              <a:t>Sł</a:t>
            </a:r>
            <a:r>
              <a:rPr lang="pl-PL" sz="1900" b="1" u="sng" dirty="0"/>
              <a:t> </a:t>
            </a:r>
            <a:r>
              <a:rPr lang="pl-PL" sz="1900" b="1" u="sng" dirty="0" err="1"/>
              <a:t>Wil</a:t>
            </a:r>
            <a:r>
              <a:rPr lang="pl-PL" sz="1900" b="1" u="sng" dirty="0"/>
              <a:t>:</a:t>
            </a:r>
            <a:endParaRPr lang="pl-PL" sz="1900" b="1" u="sng" dirty="0"/>
          </a:p>
          <a:p>
            <a:pPr marL="0" indent="0">
              <a:buNone/>
            </a:pPr>
            <a:r>
              <a:rPr lang="lt-LT" sz="1900" i="1" dirty="0" err="1"/>
              <a:t>Jedna</a:t>
            </a:r>
            <a:r>
              <a:rPr lang="lt-LT" sz="1900" i="1" dirty="0">
                <a:hlinkClick r:id="rId2"/>
              </a:rPr>
              <a:t> </a:t>
            </a:r>
            <a:r>
              <a:rPr lang="lt-LT" sz="1900" b="1" i="1" dirty="0" err="1">
                <a:hlinkClick r:id="rId2"/>
              </a:rPr>
              <a:t>Żmudź</a:t>
            </a:r>
            <a:r>
              <a:rPr lang="lt-LT" sz="1900" i="1" dirty="0"/>
              <a:t>, </a:t>
            </a:r>
            <a:r>
              <a:rPr lang="lt-LT" sz="1900" i="1" dirty="0" err="1"/>
              <a:t>nie</a:t>
            </a:r>
            <a:r>
              <a:rPr lang="lt-LT" sz="1900" i="1" dirty="0"/>
              <a:t> </a:t>
            </a:r>
            <a:r>
              <a:rPr lang="lt-LT" sz="1900" i="1" dirty="0" err="1"/>
              <a:t>mająca</a:t>
            </a:r>
            <a:r>
              <a:rPr lang="lt-LT" sz="1900" i="1" dirty="0"/>
              <a:t> </a:t>
            </a:r>
            <a:r>
              <a:rPr lang="lt-LT" sz="1900" i="1" dirty="0" err="1"/>
              <a:t>wojewody</a:t>
            </a:r>
            <a:r>
              <a:rPr lang="lt-LT" sz="1900" i="1" dirty="0"/>
              <a:t>, </a:t>
            </a:r>
            <a:r>
              <a:rPr lang="lt-LT" sz="1900" i="1" dirty="0" err="1"/>
              <a:t>tylko</a:t>
            </a:r>
            <a:r>
              <a:rPr lang="lt-LT" sz="1900" i="1" dirty="0"/>
              <a:t> </a:t>
            </a:r>
            <a:r>
              <a:rPr lang="lt-LT" sz="1900" i="1" dirty="0" err="1"/>
              <a:t>starostę</a:t>
            </a:r>
            <a:endParaRPr lang="pl-PL" sz="1900" i="1" dirty="0"/>
          </a:p>
          <a:p>
            <a:pPr marL="0" indent="0">
              <a:buNone/>
            </a:pPr>
            <a:endParaRPr lang="pl-PL" sz="1900" i="1" dirty="0"/>
          </a:p>
          <a:p>
            <a:pPr marL="0" indent="0">
              <a:buNone/>
            </a:pPr>
            <a:r>
              <a:rPr lang="pl-PL" sz="1900" b="1" dirty="0"/>
              <a:t>2. S</a:t>
            </a:r>
            <a:r>
              <a:rPr lang="lt-LT" sz="1900" b="1" dirty="0" err="1"/>
              <a:t>kom</a:t>
            </a:r>
            <a:r>
              <a:rPr lang="pl-PL" sz="1900" b="1" dirty="0"/>
              <a:t>p</a:t>
            </a:r>
            <a:r>
              <a:rPr lang="lt-LT" sz="1900" b="1" dirty="0" err="1"/>
              <a:t>likowan</a:t>
            </a:r>
            <a:r>
              <a:rPr lang="pl-PL" sz="1900" b="1" dirty="0"/>
              <a:t>e</a:t>
            </a:r>
            <a:r>
              <a:rPr lang="lt-LT" sz="1900" b="1" dirty="0"/>
              <a:t> </a:t>
            </a:r>
            <a:r>
              <a:rPr lang="lt-LT" sz="1900" b="1" dirty="0" err="1"/>
              <a:t>relacj</a:t>
            </a:r>
            <a:r>
              <a:rPr lang="pl-PL" sz="1900" b="1" dirty="0"/>
              <a:t>e</a:t>
            </a:r>
            <a:r>
              <a:rPr lang="lt-LT" sz="1900" b="1" dirty="0"/>
              <a:t> z </a:t>
            </a:r>
            <a:r>
              <a:rPr lang="lt-LT" sz="1900" b="1" dirty="0" err="1"/>
              <a:t>Zakonem</a:t>
            </a:r>
            <a:r>
              <a:rPr lang="lt-LT" sz="1900" b="1" dirty="0"/>
              <a:t> </a:t>
            </a:r>
            <a:r>
              <a:rPr lang="lt-LT" sz="1900" b="1" dirty="0" err="1"/>
              <a:t>Krzyżackim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pl-PL" sz="1900" b="1" dirty="0" err="1"/>
              <a:t>Sł</a:t>
            </a:r>
            <a:r>
              <a:rPr lang="pl-PL" sz="1900" b="1" dirty="0"/>
              <a:t> </a:t>
            </a:r>
            <a:r>
              <a:rPr lang="pl-PL" sz="1900" b="1" dirty="0" err="1"/>
              <a:t>Warsz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lt-LT" sz="1900" i="1" dirty="0" err="1"/>
              <a:t>Krzyżacy</a:t>
            </a:r>
            <a:r>
              <a:rPr lang="lt-LT" sz="1900" i="1" dirty="0">
                <a:hlinkClick r:id="rId3"/>
              </a:rPr>
              <a:t> </a:t>
            </a:r>
            <a:r>
              <a:rPr lang="lt-LT" sz="1900" b="1" i="1" dirty="0" err="1">
                <a:hlinkClick r:id="rId3"/>
              </a:rPr>
              <a:t>Żmudź</a:t>
            </a:r>
            <a:r>
              <a:rPr lang="lt-LT" sz="1900" i="1" dirty="0"/>
              <a:t> </a:t>
            </a:r>
            <a:r>
              <a:rPr lang="lt-LT" sz="1900" i="1" dirty="0" err="1"/>
              <a:t>ciężkiemi</a:t>
            </a:r>
            <a:r>
              <a:rPr lang="lt-LT" sz="1900" i="1" dirty="0"/>
              <a:t> </a:t>
            </a:r>
            <a:r>
              <a:rPr lang="lt-LT" sz="1900" i="1" dirty="0" err="1"/>
              <a:t>robotami</a:t>
            </a:r>
            <a:r>
              <a:rPr lang="lt-LT" sz="1900" i="1" dirty="0"/>
              <a:t>, </a:t>
            </a:r>
            <a:r>
              <a:rPr lang="lt-LT" sz="1900" i="1" dirty="0" err="1"/>
              <a:t>nieznośnemi</a:t>
            </a:r>
            <a:r>
              <a:rPr lang="lt-LT" sz="1900" i="1" dirty="0"/>
              <a:t> </a:t>
            </a:r>
            <a:r>
              <a:rPr lang="lt-LT" sz="1900" i="1" dirty="0" err="1"/>
              <a:t>podatkami</a:t>
            </a:r>
            <a:r>
              <a:rPr lang="lt-LT" sz="1900" i="1" dirty="0"/>
              <a:t>, </a:t>
            </a:r>
            <a:r>
              <a:rPr lang="lt-LT" sz="1900" i="1" dirty="0" err="1"/>
              <a:t>wydartkami</a:t>
            </a:r>
            <a:r>
              <a:rPr lang="lt-LT" sz="1900" i="1" dirty="0"/>
              <a:t> </a:t>
            </a:r>
            <a:r>
              <a:rPr lang="lt-LT" sz="1900" i="1" dirty="0" err="1"/>
              <a:t>okrutnie</a:t>
            </a:r>
            <a:r>
              <a:rPr lang="lt-LT" sz="1900" i="1" dirty="0"/>
              <a:t> </a:t>
            </a:r>
            <a:r>
              <a:rPr lang="lt-LT" sz="1900" i="1" dirty="0" err="1"/>
              <a:t>obciążali</a:t>
            </a:r>
            <a:r>
              <a:rPr lang="lt-LT" sz="1900" i="1" dirty="0"/>
              <a:t>. (</a:t>
            </a:r>
            <a:r>
              <a:rPr lang="lt-LT" sz="1900" i="1" dirty="0" err="1"/>
              <a:t>Stryjk</a:t>
            </a:r>
            <a:r>
              <a:rPr lang="lt-LT" sz="1900" i="1" dirty="0"/>
              <a:t>.). </a:t>
            </a:r>
            <a:endParaRPr lang="pl-PL" sz="1900" i="1" dirty="0"/>
          </a:p>
          <a:p>
            <a:pPr marL="0" indent="0">
              <a:buNone/>
            </a:pPr>
            <a:endParaRPr lang="pl-PL" sz="1900" i="1" dirty="0"/>
          </a:p>
          <a:p>
            <a:pPr marL="0" indent="0">
              <a:buNone/>
            </a:pPr>
            <a:r>
              <a:rPr lang="pl-PL" sz="1900" b="1" i="1" dirty="0"/>
              <a:t>3. Waleczność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pl-PL" sz="1900" b="1" dirty="0" err="1"/>
              <a:t>Sł</a:t>
            </a:r>
            <a:r>
              <a:rPr lang="pl-PL" sz="1900" b="1" dirty="0"/>
              <a:t> </a:t>
            </a:r>
            <a:r>
              <a:rPr lang="pl-PL" sz="1900" b="1" dirty="0" err="1"/>
              <a:t>Warsz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pl-PL" sz="1900" i="1" dirty="0">
                <a:hlinkClick r:id="rId4"/>
              </a:rPr>
              <a:t> </a:t>
            </a:r>
            <a:r>
              <a:rPr lang="pl-PL" sz="1900" b="1" i="1" dirty="0">
                <a:hlinkClick r:id="rId4"/>
              </a:rPr>
              <a:t>Żmudź</a:t>
            </a:r>
            <a:r>
              <a:rPr lang="pl-PL" sz="1900" i="1" dirty="0"/>
              <a:t> i Litwa, choć się zdadzą grubi, lecz lepiej muśnie (uderzy), niżli Hiszpan drugi</a:t>
            </a:r>
            <a:r>
              <a:rPr lang="lt-LT" sz="1900" b="1" dirty="0"/>
              <a:t> </a:t>
            </a:r>
            <a:endParaRPr lang="pl-PL" sz="1900" b="1" dirty="0"/>
          </a:p>
          <a:p>
            <a:pPr marL="0" indent="0">
              <a:buNone/>
            </a:pPr>
            <a:endParaRPr lang="lt-LT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b="1" dirty="0"/>
              <a:t>Dane systemowe. Źródła polskie. (I)</a:t>
            </a:r>
            <a:endParaRPr lang="lt-LT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1900" b="1" dirty="0"/>
              <a:t>4. Odrębność od Litwy: </a:t>
            </a:r>
            <a:endParaRPr lang="pl-PL" sz="1900" b="1" dirty="0"/>
          </a:p>
          <a:p>
            <a:pPr marL="0" indent="0">
              <a:buNone/>
            </a:pPr>
            <a:r>
              <a:rPr lang="lt-LT" sz="1900" b="1" u="sng" dirty="0" err="1"/>
              <a:t>Sł</a:t>
            </a:r>
            <a:r>
              <a:rPr lang="lt-LT" sz="1900" b="1" u="sng" dirty="0"/>
              <a:t> </a:t>
            </a:r>
            <a:r>
              <a:rPr lang="lt-LT" sz="1900" b="1" u="sng" dirty="0" err="1"/>
              <a:t>Warsz</a:t>
            </a:r>
            <a:r>
              <a:rPr lang="pl-PL" sz="1900" b="1" u="sng" dirty="0"/>
              <a:t>:</a:t>
            </a:r>
            <a:endParaRPr lang="pl-PL" sz="1900" b="1" u="sng" dirty="0"/>
          </a:p>
          <a:p>
            <a:pPr marL="0" indent="0">
              <a:buNone/>
            </a:pPr>
            <a:r>
              <a:rPr lang="pl-PL" sz="1900" i="1" dirty="0">
                <a:hlinkClick r:id="rId1"/>
              </a:rPr>
              <a:t> </a:t>
            </a:r>
            <a:r>
              <a:rPr lang="pl-PL" sz="1900" b="1" i="1" dirty="0">
                <a:hlinkClick r:id="rId1"/>
              </a:rPr>
              <a:t>Żmudź</a:t>
            </a:r>
            <a:r>
              <a:rPr lang="pl-PL" sz="1900" i="1" dirty="0"/>
              <a:t> i Litwa, choć się zdadzą grubi, lecz lepiej muśnie (uderzy), niżli Hiszpan drugi. </a:t>
            </a:r>
            <a:endParaRPr lang="pl-PL" sz="1900" i="1" dirty="0"/>
          </a:p>
          <a:p>
            <a:pPr marL="0" indent="0">
              <a:buNone/>
            </a:pPr>
            <a:endParaRPr lang="pl-PL" sz="1900" b="1" dirty="0"/>
          </a:p>
          <a:p>
            <a:pPr marL="0" indent="0">
              <a:buNone/>
            </a:pPr>
            <a:r>
              <a:rPr lang="pl-PL" sz="1900" b="1" dirty="0"/>
              <a:t>5. Dziwne ubiory zwierzęce:</a:t>
            </a:r>
            <a:endParaRPr lang="pl-PL" sz="1900" b="1" dirty="0"/>
          </a:p>
          <a:p>
            <a:pPr marL="0" indent="0">
              <a:buNone/>
            </a:pPr>
            <a:r>
              <a:rPr lang="pl-PL" sz="1900" b="1" dirty="0" err="1"/>
              <a:t>Sł</a:t>
            </a:r>
            <a:r>
              <a:rPr lang="pl-PL" sz="1900" b="1" dirty="0"/>
              <a:t> </a:t>
            </a:r>
            <a:r>
              <a:rPr lang="pl-PL" sz="1900" b="1" dirty="0" err="1"/>
              <a:t>Warsz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pl-PL" sz="1900" i="1" dirty="0"/>
              <a:t>Dawny</a:t>
            </a:r>
            <a:r>
              <a:rPr lang="pl-PL" sz="1900" i="1" u="sng" dirty="0">
                <a:hlinkClick r:id="rId2"/>
              </a:rPr>
              <a:t> Żmudzin</a:t>
            </a:r>
            <a:r>
              <a:rPr lang="pl-PL" sz="1900" i="1" dirty="0"/>
              <a:t> </a:t>
            </a:r>
            <a:r>
              <a:rPr lang="pl-PL" sz="1900" i="1" dirty="0" err="1"/>
              <a:t>swoję</a:t>
            </a:r>
            <a:r>
              <a:rPr lang="pl-PL" sz="1900" i="1" dirty="0"/>
              <a:t> głowę przybrał w wilcze, w niedźwiedzie i żubrowe łbiska.</a:t>
            </a:r>
            <a:endParaRPr lang="pl-PL" sz="1900" i="1" dirty="0"/>
          </a:p>
          <a:p>
            <a:pPr marL="0" indent="0">
              <a:buNone/>
            </a:pPr>
            <a:endParaRPr lang="pl-PL" sz="1900" b="1" i="1" dirty="0"/>
          </a:p>
          <a:p>
            <a:pPr marL="0" indent="0">
              <a:buNone/>
            </a:pPr>
            <a:r>
              <a:rPr lang="pl-PL" sz="1900" b="1" i="1" dirty="0"/>
              <a:t>6. </a:t>
            </a:r>
            <a:r>
              <a:rPr lang="pl-PL" sz="1900" b="1" dirty="0"/>
              <a:t>Mową inną i niezrozumiałą dla innych :</a:t>
            </a:r>
            <a:endParaRPr lang="pl-PL" sz="1900" b="1" dirty="0"/>
          </a:p>
          <a:p>
            <a:pPr marL="0" indent="0">
              <a:buNone/>
            </a:pPr>
            <a:r>
              <a:rPr lang="pl-PL" sz="1900" b="1" dirty="0" err="1"/>
              <a:t>Sł</a:t>
            </a:r>
            <a:r>
              <a:rPr lang="pl-PL" sz="1900" b="1" dirty="0"/>
              <a:t> </a:t>
            </a:r>
            <a:r>
              <a:rPr lang="pl-PL" sz="1900" b="1" dirty="0" err="1"/>
              <a:t>Warsz</a:t>
            </a:r>
            <a:r>
              <a:rPr lang="pl-PL" sz="1900" b="1" dirty="0"/>
              <a:t>:</a:t>
            </a:r>
            <a:endParaRPr lang="pl-PL" sz="1900" b="1" dirty="0"/>
          </a:p>
          <a:p>
            <a:pPr marL="0" indent="0">
              <a:buNone/>
            </a:pPr>
            <a:r>
              <a:rPr lang="pl-PL" sz="1900" i="1" dirty="0">
                <a:hlinkClick r:id="rId3"/>
              </a:rPr>
              <a:t> </a:t>
            </a:r>
            <a:r>
              <a:rPr lang="pl-PL" sz="1900" i="1" dirty="0"/>
              <a:t> Odmiennie mówią </a:t>
            </a:r>
            <a:r>
              <a:rPr lang="pl-PL" sz="1900" i="1" dirty="0" err="1"/>
              <a:t>Żmódzinowie</a:t>
            </a:r>
            <a:r>
              <a:rPr lang="pl-PL" sz="1900" i="1" dirty="0"/>
              <a:t>, takoż Kurowie, niż Litwa. </a:t>
            </a:r>
            <a:endParaRPr lang="pl-PL" sz="1900" i="1" dirty="0"/>
          </a:p>
          <a:p>
            <a:pPr marL="0" indent="0">
              <a:buNone/>
            </a:pPr>
            <a:endParaRPr lang="pl-PL" sz="1900" b="1" i="1" dirty="0"/>
          </a:p>
          <a:p>
            <a:pPr marL="0" indent="0">
              <a:buNone/>
            </a:pPr>
            <a:r>
              <a:rPr lang="pl-PL" sz="1900" b="1" i="1" dirty="0"/>
              <a:t>7. </a:t>
            </a:r>
            <a:r>
              <a:rPr lang="pl-PL" sz="1900" b="1" dirty="0"/>
              <a:t>Żmudzini</a:t>
            </a:r>
            <a:r>
              <a:rPr lang="pl-PL" sz="1900" dirty="0"/>
              <a:t> mają swój pieniądz i swoją miarkę, swój herb i zachowują odrębną państwowość. Utrzymywała się na Żmudzi najdłużej w Europie religia pogańska. </a:t>
            </a:r>
            <a:endParaRPr lang="pl-PL" sz="1900" b="1" dirty="0"/>
          </a:p>
          <a:p>
            <a:pPr marL="0" indent="0">
              <a:buNone/>
            </a:pPr>
            <a:endParaRPr lang="lt-LT" sz="1900" dirty="0"/>
          </a:p>
          <a:p>
            <a:endParaRPr lang="lt-LT" sz="1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ablonas_be_fono">
  <a:themeElements>
    <a:clrScheme name="sablonas_be_fon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ablonas_be_fono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sablonas_be_fon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s_be_fon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s_be_fon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s_be_fon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s_be_fon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s_be_fon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s_be_fon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sablonas_be_fono (1)</Template>
  <TotalTime>0</TotalTime>
  <Words>16400</Words>
  <Application>WPS Presentation</Application>
  <PresentationFormat>On-screen Show (4:3)</PresentationFormat>
  <Paragraphs>359</Paragraphs>
  <Slides>28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28</vt:i4>
      </vt:variant>
    </vt:vector>
  </HeadingPairs>
  <TitlesOfParts>
    <vt:vector size="38" baseType="lpstr">
      <vt:lpstr>Arial</vt:lpstr>
      <vt:lpstr>SimSun</vt:lpstr>
      <vt:lpstr>Wingdings</vt:lpstr>
      <vt:lpstr>Garamond</vt:lpstr>
      <vt:lpstr>Times New Roman</vt:lpstr>
      <vt:lpstr>Calibri</vt:lpstr>
      <vt:lpstr>Palemonas</vt:lpstr>
      <vt:lpstr>Microsoft YaHei</vt:lpstr>
      <vt:lpstr>Arial Unicode MS</vt:lpstr>
      <vt:lpstr>sablonas_be_fono</vt:lpstr>
      <vt:lpstr>Koncept ŻMUDZINA w języku polskim i litewskim</vt:lpstr>
      <vt:lpstr>Ogólna charakterystyka</vt:lpstr>
      <vt:lpstr>Żmudź. Księstwo Żmudzkie.</vt:lpstr>
      <vt:lpstr>                         Żmudź</vt:lpstr>
      <vt:lpstr>Materiał, perspektywa opisu</vt:lpstr>
      <vt:lpstr>Stan badań </vt:lpstr>
      <vt:lpstr>Dane systemowe. Źródła polskie.</vt:lpstr>
      <vt:lpstr>Dane systemowe. Źródła polskie.</vt:lpstr>
      <vt:lpstr>Dane systemowe. Źródła polskie. (I)</vt:lpstr>
      <vt:lpstr>Dane systemowe. Źródła polskie. (II)</vt:lpstr>
      <vt:lpstr>Dane systemowe. Źródła litewskie. (I)</vt:lpstr>
      <vt:lpstr>Dane systemowe. Źródła litewskie. (II)</vt:lpstr>
      <vt:lpstr>Dane tekstowe. Źródła polskie. (I)</vt:lpstr>
      <vt:lpstr>Dane tekstowe. Źródła polskie. (II)</vt:lpstr>
      <vt:lpstr>Dane tekstowe. Źródła litewskie. (I)</vt:lpstr>
      <vt:lpstr>Dane tekstowe. Źródła litewskie. (II)</vt:lpstr>
      <vt:lpstr>Dane tekstowe. Źródła litewskie. (III)</vt:lpstr>
      <vt:lpstr>Dane tekstowe. Źródła litewskie. (IV)</vt:lpstr>
      <vt:lpstr>Dane tekstowe. Źródła litewskie. (V)</vt:lpstr>
      <vt:lpstr>Dane tekstowe. Źródła litewskie. (VI)</vt:lpstr>
      <vt:lpstr>Dane tekstowe. Źródła litewskie. (VII)</vt:lpstr>
      <vt:lpstr>Dane ankietowe (I)</vt:lpstr>
      <vt:lpstr>Dane ankietowe (II) (materiał litewski c.d.) </vt:lpstr>
      <vt:lpstr>Dane ankietowe (III)</vt:lpstr>
      <vt:lpstr>Definicje syntetyczne (I)</vt:lpstr>
      <vt:lpstr>Definicje syntetyczne (II)</vt:lpstr>
      <vt:lpstr>Na zakończenie</vt:lpstr>
      <vt:lpstr>http://samogitia.mch.mii.lt/index.htm  http://www.kaszubi.pl/o/etnofilologia/komunikat?id=2664 </vt:lpstr>
    </vt:vector>
  </TitlesOfParts>
  <Company>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Koncept ŻMUDZINA w języku polskim i litewskim</dc:title>
  <dc:creator>Monika Bogdziewicz</dc:creator>
  <cp:lastModifiedBy>krist</cp:lastModifiedBy>
  <cp:revision>45</cp:revision>
  <dcterms:created xsi:type="dcterms:W3CDTF">2016-06-21T12:06:00Z</dcterms:created>
  <dcterms:modified xsi:type="dcterms:W3CDTF">2026-01-04T16:38:56Z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A39245661E7D4A839CC30355633D24A8_12</vt:lpwstr>
  </property>
  <property fmtid="{D5CDD505-2E9C-101B-9397-08002B2CF9AE}" pid="3" name="KSOProductBuildVer">
    <vt:lpwstr>1045-12.2.0.23155</vt:lpwstr>
  </property>
</Properties>
</file>