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72" r:id="rId6"/>
    <p:sldId id="273" r:id="rId7"/>
    <p:sldId id="260" r:id="rId8"/>
    <p:sldId id="275" r:id="rId9"/>
    <p:sldId id="261" r:id="rId10"/>
    <p:sldId id="262" r:id="rId11"/>
    <p:sldId id="263" r:id="rId12"/>
    <p:sldId id="265" r:id="rId13"/>
    <p:sldId id="276" r:id="rId14"/>
    <p:sldId id="266" r:id="rId15"/>
    <p:sldId id="277" r:id="rId16"/>
    <p:sldId id="278" r:id="rId17"/>
    <p:sldId id="279" r:id="rId18"/>
    <p:sldId id="280" r:id="rId19"/>
    <p:sldId id="271" r:id="rId20"/>
    <p:sldId id="270" r:id="rId21"/>
    <p:sldId id="26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4" d="100"/>
          <a:sy n="54" d="100"/>
        </p:scale>
        <p:origin x="16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  <a:endParaRPr lang="lt-LT"/>
          </a:p>
          <a:p>
            <a:pPr lvl="1"/>
            <a:r>
              <a:rPr lang="lt-LT"/>
              <a:t>Antras lygmuo</a:t>
            </a:r>
            <a:endParaRPr lang="lt-LT"/>
          </a:p>
          <a:p>
            <a:pPr lvl="2"/>
            <a:r>
              <a:rPr lang="lt-LT"/>
              <a:t>Trečias lygmuo</a:t>
            </a:r>
            <a:endParaRPr lang="lt-LT"/>
          </a:p>
          <a:p>
            <a:pPr lvl="3"/>
            <a:r>
              <a:rPr lang="lt-LT"/>
              <a:t>Ketvirtas lygmuo</a:t>
            </a:r>
            <a:endParaRPr lang="lt-LT"/>
          </a:p>
          <a:p>
            <a:pPr lvl="4"/>
            <a:r>
              <a:rPr lang="lt-LT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  <a:endParaRPr lang="lt-LT"/>
          </a:p>
          <a:p>
            <a:pPr lvl="1"/>
            <a:r>
              <a:rPr lang="lt-LT"/>
              <a:t>Antras lygmuo</a:t>
            </a:r>
            <a:endParaRPr lang="lt-LT"/>
          </a:p>
          <a:p>
            <a:pPr lvl="2"/>
            <a:r>
              <a:rPr lang="lt-LT"/>
              <a:t>Trečias lygmuo</a:t>
            </a:r>
            <a:endParaRPr lang="lt-LT"/>
          </a:p>
          <a:p>
            <a:pPr lvl="3"/>
            <a:r>
              <a:rPr lang="lt-LT"/>
              <a:t>Ketvirtas lygmuo</a:t>
            </a:r>
            <a:endParaRPr lang="lt-LT"/>
          </a:p>
          <a:p>
            <a:pPr lvl="4"/>
            <a:r>
              <a:rPr lang="lt-LT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lt-LT"/>
              <a:t>Spustelėkite ruošinio teksto stiliams keisti</a:t>
            </a:r>
            <a:endParaRPr lang="lt-LT"/>
          </a:p>
          <a:p>
            <a:pPr lvl="1"/>
            <a:r>
              <a:rPr lang="lt-LT"/>
              <a:t>Antras lygmuo</a:t>
            </a:r>
            <a:endParaRPr lang="lt-LT"/>
          </a:p>
          <a:p>
            <a:pPr lvl="2"/>
            <a:r>
              <a:rPr lang="lt-LT"/>
              <a:t>Trečias lygmuo</a:t>
            </a:r>
            <a:endParaRPr lang="lt-LT"/>
          </a:p>
          <a:p>
            <a:pPr lvl="3"/>
            <a:r>
              <a:rPr lang="lt-LT"/>
              <a:t>Ketvirtas lygmuo</a:t>
            </a:r>
            <a:endParaRPr lang="lt-LT"/>
          </a:p>
          <a:p>
            <a:pPr lvl="4"/>
            <a:r>
              <a:rPr lang="lt-LT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 ruošinio teksto stiliams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  <a:endParaRPr lang="lt-LT"/>
          </a:p>
          <a:p>
            <a:pPr lvl="1"/>
            <a:r>
              <a:rPr lang="lt-LT"/>
              <a:t>Antras lygmuo</a:t>
            </a:r>
            <a:endParaRPr lang="lt-LT"/>
          </a:p>
          <a:p>
            <a:pPr lvl="2"/>
            <a:r>
              <a:rPr lang="lt-LT"/>
              <a:t>Trečias lygmuo</a:t>
            </a:r>
            <a:endParaRPr lang="lt-LT"/>
          </a:p>
          <a:p>
            <a:pPr lvl="3"/>
            <a:r>
              <a:rPr lang="lt-LT"/>
              <a:t>Ketvirtas lygmuo</a:t>
            </a:r>
            <a:endParaRPr lang="lt-LT"/>
          </a:p>
          <a:p>
            <a:pPr lvl="4"/>
            <a:r>
              <a:rPr lang="lt-LT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  <a:endParaRPr lang="lt-LT"/>
          </a:p>
          <a:p>
            <a:pPr lvl="1"/>
            <a:r>
              <a:rPr lang="lt-LT"/>
              <a:t>Antras lygmuo</a:t>
            </a:r>
            <a:endParaRPr lang="lt-LT"/>
          </a:p>
          <a:p>
            <a:pPr lvl="2"/>
            <a:r>
              <a:rPr lang="lt-LT"/>
              <a:t>Trečias lygmuo</a:t>
            </a:r>
            <a:endParaRPr lang="lt-LT"/>
          </a:p>
          <a:p>
            <a:pPr lvl="3"/>
            <a:r>
              <a:rPr lang="lt-LT"/>
              <a:t>Ketvirtas lygmuo</a:t>
            </a:r>
            <a:endParaRPr lang="lt-LT"/>
          </a:p>
          <a:p>
            <a:pPr lvl="4"/>
            <a:r>
              <a:rPr lang="lt-LT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  <a:endParaRPr lang="lt-LT"/>
          </a:p>
          <a:p>
            <a:pPr lvl="1"/>
            <a:r>
              <a:rPr lang="lt-LT"/>
              <a:t>Antras lygmuo</a:t>
            </a:r>
            <a:endParaRPr lang="lt-LT"/>
          </a:p>
          <a:p>
            <a:pPr lvl="2"/>
            <a:r>
              <a:rPr lang="lt-LT"/>
              <a:t>Trečias lygmuo</a:t>
            </a:r>
            <a:endParaRPr lang="lt-LT"/>
          </a:p>
          <a:p>
            <a:pPr lvl="3"/>
            <a:r>
              <a:rPr lang="lt-LT"/>
              <a:t>Ketvirtas lygmuo</a:t>
            </a:r>
            <a:endParaRPr lang="lt-LT"/>
          </a:p>
          <a:p>
            <a:pPr lvl="4"/>
            <a:r>
              <a:rPr lang="lt-LT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  <a:endParaRPr lang="lt-LT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  <a:endParaRPr lang="lt-LT"/>
          </a:p>
          <a:p>
            <a:pPr lvl="1"/>
            <a:r>
              <a:rPr lang="lt-LT"/>
              <a:t>Antras lygmuo</a:t>
            </a:r>
            <a:endParaRPr lang="lt-LT"/>
          </a:p>
          <a:p>
            <a:pPr lvl="2"/>
            <a:r>
              <a:rPr lang="lt-LT"/>
              <a:t>Trečias lygmuo</a:t>
            </a:r>
            <a:endParaRPr lang="lt-LT"/>
          </a:p>
          <a:p>
            <a:pPr lvl="3"/>
            <a:r>
              <a:rPr lang="lt-LT"/>
              <a:t>Ketvirtas lygmuo</a:t>
            </a:r>
            <a:endParaRPr lang="lt-LT"/>
          </a:p>
          <a:p>
            <a:pPr lvl="4"/>
            <a:r>
              <a:rPr lang="lt-LT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 ruošinio teksto stiliams keisti</a:t>
            </a:r>
            <a:endParaRPr lang="lt-LT"/>
          </a:p>
          <a:p>
            <a:pPr lvl="1"/>
            <a:r>
              <a:rPr lang="lt-LT"/>
              <a:t>Antras lygmuo</a:t>
            </a:r>
            <a:endParaRPr lang="lt-LT"/>
          </a:p>
          <a:p>
            <a:pPr lvl="2"/>
            <a:r>
              <a:rPr lang="lt-LT"/>
              <a:t>Trečias lygmuo</a:t>
            </a:r>
            <a:endParaRPr lang="lt-LT"/>
          </a:p>
          <a:p>
            <a:pPr lvl="3"/>
            <a:r>
              <a:rPr lang="lt-LT"/>
              <a:t>Ketvirtas lygmuo</a:t>
            </a:r>
            <a:endParaRPr lang="lt-LT"/>
          </a:p>
          <a:p>
            <a:pPr lvl="4"/>
            <a:r>
              <a:rPr lang="lt-LT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 ruošinio teksto stiliams keisti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 ruošinio teksto stiliams keisti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 ruošinio teksto stiliams keisti</a:t>
            </a:r>
            <a:endParaRPr lang="lt-LT"/>
          </a:p>
          <a:p>
            <a:pPr lvl="1"/>
            <a:r>
              <a:rPr lang="lt-LT"/>
              <a:t>Antras lygmuo</a:t>
            </a:r>
            <a:endParaRPr lang="lt-LT"/>
          </a:p>
          <a:p>
            <a:pPr lvl="2"/>
            <a:r>
              <a:rPr lang="lt-LT"/>
              <a:t>Trečias lygmuo</a:t>
            </a:r>
            <a:endParaRPr lang="lt-LT"/>
          </a:p>
          <a:p>
            <a:pPr lvl="3"/>
            <a:r>
              <a:rPr lang="lt-LT"/>
              <a:t>Ketvirtas lygmuo</a:t>
            </a:r>
            <a:endParaRPr lang="lt-LT"/>
          </a:p>
          <a:p>
            <a:pPr lvl="4"/>
            <a:r>
              <a:rPr lang="lt-LT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6D04-A3C8-49D4-B877-B45534FE3A10}" type="datetimeFigureOut">
              <a:rPr lang="lt-LT" smtClean="0"/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7016824" cy="4226024"/>
          </a:xfrm>
        </p:spPr>
        <p:txBody>
          <a:bodyPr>
            <a:normAutofit/>
          </a:bodyPr>
          <a:lstStyle/>
          <a:p>
            <a:endParaRPr lang="lt-LT" b="1" dirty="0"/>
          </a:p>
          <a:p>
            <a:r>
              <a:rPr lang="pl-PL" sz="4100" b="1" dirty="0">
                <a:solidFill>
                  <a:schemeClr val="tx1"/>
                </a:solidFill>
              </a:rPr>
              <a:t>Języki piśmiennictwa religijnego na terenie </a:t>
            </a:r>
            <a:r>
              <a:rPr lang="pl-PL" sz="4100" b="1" dirty="0" err="1">
                <a:solidFill>
                  <a:schemeClr val="tx1"/>
                </a:solidFill>
              </a:rPr>
              <a:t>WKL</a:t>
            </a:r>
            <a:r>
              <a:rPr lang="pl-PL" sz="4100" b="1" dirty="0">
                <a:solidFill>
                  <a:schemeClr val="tx1"/>
                </a:solidFill>
              </a:rPr>
              <a:t> w XVII wieku.   Dwujęzyczna postylla katolicka Konstantego </a:t>
            </a:r>
            <a:r>
              <a:rPr lang="pl-PL" sz="4100" b="1" dirty="0" err="1">
                <a:solidFill>
                  <a:schemeClr val="tx1"/>
                </a:solidFill>
              </a:rPr>
              <a:t>Szyrwida</a:t>
            </a:r>
            <a:endParaRPr lang="lt-LT" sz="4100" b="1" dirty="0">
              <a:solidFill>
                <a:schemeClr val="tx1"/>
              </a:solidFill>
            </a:endParaRPr>
          </a:p>
          <a:p>
            <a:endParaRPr lang="lt-LT" b="1" dirty="0">
              <a:solidFill>
                <a:schemeClr val="tx1"/>
              </a:solidFill>
            </a:endParaRPr>
          </a:p>
          <a:p>
            <a:endParaRPr lang="lt-LT" b="1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ristina\Desktop\ilustracje postyllografia\bretkuno postile\II_5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-471488"/>
            <a:ext cx="5851525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>
            <a:normAutofit/>
          </a:bodyPr>
          <a:lstStyle/>
          <a:p>
            <a:r>
              <a:rPr lang="lt-LT" sz="2400" i="1" dirty="0" err="1"/>
              <a:t>Postylla</a:t>
            </a:r>
            <a:r>
              <a:rPr lang="lt-LT" sz="2400" i="1" dirty="0"/>
              <a:t> </a:t>
            </a:r>
            <a:r>
              <a:rPr lang="lt-LT" sz="2400" i="1" dirty="0" err="1"/>
              <a:t>litewska</a:t>
            </a:r>
            <a:r>
              <a:rPr lang="lt-LT" sz="2400" i="1" dirty="0"/>
              <a:t> (</a:t>
            </a:r>
            <a:r>
              <a:rPr lang="pl-PL" sz="2400" i="1" dirty="0" err="1"/>
              <a:t>Postilla</a:t>
            </a:r>
            <a:r>
              <a:rPr lang="pl-PL" sz="2400" i="1" dirty="0"/>
              <a:t> </a:t>
            </a:r>
            <a:r>
              <a:rPr lang="pl-PL" sz="2400" i="1" dirty="0" err="1"/>
              <a:t>lietvwiszka</a:t>
            </a:r>
            <a:r>
              <a:rPr lang="lt-LT" sz="2400" i="1" dirty="0"/>
              <a:t>) </a:t>
            </a:r>
            <a:r>
              <a:rPr lang="pl-PL" sz="2400" dirty="0"/>
              <a:t> </a:t>
            </a:r>
            <a:r>
              <a:rPr lang="lt-LT" sz="2400" dirty="0"/>
              <a:t>Miko</a:t>
            </a:r>
            <a:r>
              <a:rPr lang="pl-PL" sz="2400" dirty="0"/>
              <a:t>łaja Reja w przekładzie Jakuba Markowicza (J. </a:t>
            </a:r>
            <a:r>
              <a:rPr lang="pl-PL" sz="2400" dirty="0" err="1"/>
              <a:t>Mork</a:t>
            </a:r>
            <a:r>
              <a:rPr lang="lt-LT" sz="2400" dirty="0"/>
              <a:t>ū</a:t>
            </a:r>
            <a:r>
              <a:rPr lang="pl-PL" sz="2400" dirty="0" err="1"/>
              <a:t>nasa</a:t>
            </a:r>
            <a:r>
              <a:rPr lang="pl-PL" sz="2400" dirty="0"/>
              <a:t>)</a:t>
            </a:r>
            <a:r>
              <a:rPr lang="lt-LT" sz="2400" dirty="0"/>
              <a:t>, 1600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1628775"/>
            <a:ext cx="6369050" cy="40100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3556" name="Picture 2" descr="C:\Users\kristina\Desktop\ilustracje postyllografia\[ ]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84275"/>
            <a:ext cx="5113337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683568" y="548680"/>
            <a:ext cx="69127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postylli, poza częściami tłumaczonymi, znajdują się też fragmenty oryginalne, napisane w języku litewskim: przedmowa do czytelnika i modlitwy.  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Samo wydanie zawiera dużo błędów, co może dowodzić, że było przygotowywane w pośpiechu, bez większej dbałości o język. </a:t>
            </a:r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W tekście zachowały się liczne polonizmy, a nawet całe zdania kalkowane na wzór polskich.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Badacze literatury starolitewskiej są nawet zdania, że wydawnictwa protestanckie nie przyczyniły się do rozwoju języka litewskiego, raczej zapoczątkowały tzw. żargon religijny (</a:t>
            </a:r>
            <a:r>
              <a:rPr lang="pl-PL" sz="2400" dirty="0" err="1"/>
              <a:t>Lebedys</a:t>
            </a:r>
            <a:r>
              <a:rPr lang="pl-PL" sz="2400" dirty="0"/>
              <a:t> 1977: 79). </a:t>
            </a:r>
            <a:endParaRPr lang="lt-LT" sz="2400" dirty="0"/>
          </a:p>
          <a:p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847012" cy="1295400"/>
          </a:xfrm>
        </p:spPr>
        <p:txBody>
          <a:bodyPr>
            <a:normAutofit/>
          </a:bodyPr>
          <a:lstStyle/>
          <a:p>
            <a:r>
              <a:rPr lang="pl-PL" sz="2400" i="1" dirty="0" err="1"/>
              <a:t>Poſtilla</a:t>
            </a:r>
            <a:r>
              <a:rPr lang="pl-PL" sz="2400" i="1" dirty="0"/>
              <a:t> </a:t>
            </a:r>
            <a:r>
              <a:rPr lang="pl-PL" sz="2400" i="1" dirty="0" err="1"/>
              <a:t>Catholicka</a:t>
            </a:r>
            <a:r>
              <a:rPr lang="pl-PL" sz="2400" i="1" dirty="0"/>
              <a:t> </a:t>
            </a:r>
            <a:r>
              <a:rPr lang="lt-LT" sz="2400" i="1" dirty="0"/>
              <a:t>Miko</a:t>
            </a:r>
            <a:r>
              <a:rPr lang="pl-PL" sz="2400" i="1" dirty="0"/>
              <a:t>łaja </a:t>
            </a:r>
            <a:r>
              <a:rPr lang="pl-PL" sz="2400" i="1" dirty="0" err="1"/>
              <a:t>Daukszy</a:t>
            </a:r>
            <a:r>
              <a:rPr lang="pl-PL" sz="2400" i="1" dirty="0"/>
              <a:t> (M. </a:t>
            </a:r>
            <a:r>
              <a:rPr lang="pl-PL" sz="2400" i="1" dirty="0" err="1"/>
              <a:t>Dauk</a:t>
            </a:r>
            <a:r>
              <a:rPr lang="lt-LT" sz="2400" i="1" dirty="0"/>
              <a:t>ša</a:t>
            </a:r>
            <a:r>
              <a:rPr lang="pl-PL" sz="2400" i="1" dirty="0"/>
              <a:t>)</a:t>
            </a:r>
            <a:r>
              <a:rPr lang="lt-LT" sz="2400" i="1" dirty="0"/>
              <a:t>, 1599</a:t>
            </a:r>
            <a:endParaRPr lang="en-US" sz="2400" dirty="0"/>
          </a:p>
        </p:txBody>
      </p:sp>
      <p:pic>
        <p:nvPicPr>
          <p:cNvPr id="24580" name="Picture 2" descr="C:\Users\kristina\Desktop\ilustracje postyllografia\[ ] (1).jpe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19188"/>
            <a:ext cx="4205288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Autofit/>
          </a:bodyPr>
          <a:lstStyle/>
          <a:p>
            <a:r>
              <a:rPr lang="pl-PL" sz="2800" dirty="0"/>
              <a:t>Przekład </a:t>
            </a:r>
            <a:r>
              <a:rPr lang="pl-PL" sz="2800" i="1" dirty="0"/>
              <a:t>Postylli mniejszej</a:t>
            </a:r>
            <a:r>
              <a:rPr lang="pl-PL" sz="2800" dirty="0"/>
              <a:t> </a:t>
            </a:r>
            <a:r>
              <a:rPr lang="pl-PL" sz="2800" dirty="0" err="1"/>
              <a:t>Daukszy</a:t>
            </a:r>
            <a:r>
              <a:rPr lang="pl-PL" sz="2800" dirty="0"/>
              <a:t> zalicza się do utworów o wybitnych walorach stylistycznych. </a:t>
            </a:r>
            <a:endParaRPr lang="pl-PL" sz="2800" dirty="0"/>
          </a:p>
          <a:p>
            <a:r>
              <a:rPr lang="pl-PL" sz="2800" dirty="0"/>
              <a:t>Na jego zalety składają się liczne uzupełnienia autorskie, wtrącane w tłumaczony tekst, rozwijające i uzupełniające treść postylli Wujka. Zarówno wstawki te, jak i sam przekład są napełnione ekspresją i obrazowością, które czerpie </a:t>
            </a:r>
            <a:r>
              <a:rPr lang="pl-PL" sz="2800" dirty="0" err="1"/>
              <a:t>Dauksza</a:t>
            </a:r>
            <a:r>
              <a:rPr lang="pl-PL" sz="2800" dirty="0"/>
              <a:t> z języka ludowego. </a:t>
            </a:r>
            <a:endParaRPr lang="pl-PL" sz="2800" dirty="0"/>
          </a:p>
          <a:p>
            <a:r>
              <a:rPr lang="pl-PL" sz="2800" dirty="0"/>
              <a:t>Badacz twórczości </a:t>
            </a:r>
            <a:r>
              <a:rPr lang="pl-PL" sz="2800" dirty="0" err="1"/>
              <a:t>Daukszy</a:t>
            </a:r>
            <a:r>
              <a:rPr lang="pl-PL" sz="2800" dirty="0"/>
              <a:t>, J. </a:t>
            </a:r>
            <a:r>
              <a:rPr lang="pl-PL" sz="2800" dirty="0" err="1"/>
              <a:t>Lebedys</a:t>
            </a:r>
            <a:r>
              <a:rPr lang="pl-PL" sz="2800" dirty="0"/>
              <a:t> (1977: 73-74; 1963) twierdzi, że w postylli Wujka dominuje </a:t>
            </a:r>
            <a:r>
              <a:rPr lang="pl-PL" sz="2800" b="1" dirty="0"/>
              <a:t>podstawa intelektualna</a:t>
            </a:r>
            <a:r>
              <a:rPr lang="pl-PL" sz="2800" dirty="0"/>
              <a:t>, litewski kaznodzieja wzbogaca ją o </a:t>
            </a:r>
            <a:r>
              <a:rPr lang="pl-PL" sz="2800" b="1" dirty="0"/>
              <a:t>elementy uczuciowe</a:t>
            </a:r>
            <a:r>
              <a:rPr lang="pl-PL" sz="2800" dirty="0"/>
              <a:t>, natomiast uściślenia i wyjaśnienia wpływają na większą wyrazistość tekstu. </a:t>
            </a:r>
            <a:endParaRPr lang="lt-LT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918648" cy="2304256"/>
          </a:xfrm>
        </p:spPr>
        <p:txBody>
          <a:bodyPr>
            <a:normAutofit/>
          </a:bodyPr>
          <a:lstStyle/>
          <a:p>
            <a:r>
              <a:rPr lang="pl-PL" sz="3200" b="1" dirty="0"/>
              <a:t>Języki </a:t>
            </a:r>
            <a:r>
              <a:rPr lang="pl-PL" sz="3200" b="1" dirty="0" err="1"/>
              <a:t>pier</a:t>
            </a:r>
            <a:r>
              <a:rPr lang="lt-LT" sz="3200" b="1" dirty="0"/>
              <a:t>w</a:t>
            </a:r>
            <a:r>
              <a:rPr lang="pl-PL" sz="3200" b="1" dirty="0"/>
              <a:t>szych utworów kaznodziejskich </a:t>
            </a:r>
            <a:endParaRPr lang="lt-LT" sz="3200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6688832" cy="4032448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Postylle te nie były jeszcze w tym okresie w całości napisane po litewsku, zawierały one fragmenty pisane w językach obcych. </a:t>
            </a:r>
            <a:endParaRPr lang="pl-PL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Regina </a:t>
            </a:r>
            <a:r>
              <a:rPr lang="pl-PL" sz="2800" dirty="0" err="1">
                <a:solidFill>
                  <a:schemeClr val="tx1"/>
                </a:solidFill>
              </a:rPr>
              <a:t>Koženiauskienė</a:t>
            </a:r>
            <a:r>
              <a:rPr lang="pl-PL" sz="2800" dirty="0">
                <a:solidFill>
                  <a:schemeClr val="tx1"/>
                </a:solidFill>
              </a:rPr>
              <a:t> dowiodła, że pierwsze książki pisane po litewsku odziedziczyły z tradycji europejskiej cały aparat edytorski. </a:t>
            </a:r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827584" y="547566"/>
            <a:ext cx="7630616" cy="1872207"/>
          </a:xfrm>
        </p:spPr>
        <p:txBody>
          <a:bodyPr>
            <a:normAutofit/>
          </a:bodyPr>
          <a:lstStyle/>
          <a:p>
            <a:r>
              <a:rPr lang="pl-PL" sz="3200" b="1" dirty="0"/>
              <a:t>Przedmowy, dedykacje w językach obcych</a:t>
            </a:r>
            <a:endParaRPr lang="lt-LT" sz="3200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6800800" cy="468052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W postylli Markowicza znajduje się więc przedmowa napisana w języku litewskim oraz wierszowana dedykacja w języku polskim</a:t>
            </a:r>
            <a:endParaRPr lang="pl-PL" sz="26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sz="2600" dirty="0" err="1">
                <a:solidFill>
                  <a:schemeClr val="tx1"/>
                </a:solidFill>
              </a:rPr>
              <a:t>Bretkun</a:t>
            </a:r>
            <a:r>
              <a:rPr lang="pl-PL" sz="2600" dirty="0">
                <a:solidFill>
                  <a:schemeClr val="tx1"/>
                </a:solidFill>
              </a:rPr>
              <a:t> zamieścił przedmowę w języku łacińskim</a:t>
            </a:r>
            <a:endParaRPr lang="pl-PL" sz="26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Dauksza</a:t>
            </a:r>
            <a:r>
              <a:rPr lang="pl-PL" sz="2600" dirty="0">
                <a:solidFill>
                  <a:schemeClr val="tx1"/>
                </a:solidFill>
              </a:rPr>
              <a:t> – </a:t>
            </a:r>
            <a:r>
              <a:rPr lang="lt-LT" sz="2600" dirty="0" err="1">
                <a:solidFill>
                  <a:schemeClr val="tx1"/>
                </a:solidFill>
              </a:rPr>
              <a:t>przedmowa</a:t>
            </a:r>
            <a:r>
              <a:rPr lang="lt-LT" sz="2600" dirty="0">
                <a:solidFill>
                  <a:schemeClr val="tx1"/>
                </a:solidFill>
              </a:rPr>
              <a:t> </a:t>
            </a:r>
            <a:r>
              <a:rPr lang="pl-PL" sz="2600" dirty="0">
                <a:solidFill>
                  <a:schemeClr val="tx1"/>
                </a:solidFill>
              </a:rPr>
              <a:t>w języku polskim, która mimo to stała się manifestem działalności na rzecz języka litewskiego. </a:t>
            </a:r>
            <a:endParaRPr lang="pl-PL" sz="26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W postylli </a:t>
            </a:r>
            <a:r>
              <a:rPr lang="pl-PL" sz="2600" dirty="0" err="1">
                <a:solidFill>
                  <a:schemeClr val="tx1"/>
                </a:solidFill>
              </a:rPr>
              <a:t>Daukszy</a:t>
            </a:r>
            <a:r>
              <a:rPr lang="pl-PL" sz="2600" dirty="0">
                <a:solidFill>
                  <a:schemeClr val="tx1"/>
                </a:solidFill>
              </a:rPr>
              <a:t> została umieszczona też łacińska przedmowa do biskupa Giedrojcia</a:t>
            </a:r>
            <a:r>
              <a:rPr lang="pl-PL" dirty="0">
                <a:solidFill>
                  <a:schemeClr val="tx1"/>
                </a:solidFill>
              </a:rPr>
              <a:t>.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04856" cy="1296143"/>
          </a:xfrm>
        </p:spPr>
        <p:txBody>
          <a:bodyPr>
            <a:normAutofit/>
          </a:bodyPr>
          <a:lstStyle/>
          <a:p>
            <a:r>
              <a:rPr lang="pl-PL" sz="3200" b="1" dirty="0"/>
              <a:t>Marginalia </a:t>
            </a:r>
            <a:endParaRPr lang="lt-LT" sz="3200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200800" cy="496855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/>
                </a:solidFill>
              </a:rPr>
              <a:t>W postylli Markowicza są one pisane po litewsku, chociaż często zachowana jest </a:t>
            </a:r>
            <a:r>
              <a:rPr lang="pl-PL" sz="2600" dirty="0" err="1">
                <a:solidFill>
                  <a:schemeClr val="tx1"/>
                </a:solidFill>
              </a:rPr>
              <a:t>grafia</a:t>
            </a:r>
            <a:r>
              <a:rPr lang="pl-PL" sz="2600" dirty="0">
                <a:solidFill>
                  <a:schemeClr val="tx1"/>
                </a:solidFill>
              </a:rPr>
              <a:t> łacińska przy zapisie ksiąg biblijnych. </a:t>
            </a:r>
            <a:endParaRPr lang="pl-PL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/>
                </a:solidFill>
              </a:rPr>
              <a:t>Przypisy w postylli </a:t>
            </a:r>
            <a:r>
              <a:rPr lang="pl-PL" sz="2600" dirty="0" err="1">
                <a:solidFill>
                  <a:schemeClr val="tx1"/>
                </a:solidFill>
              </a:rPr>
              <a:t>Daukszy</a:t>
            </a:r>
            <a:r>
              <a:rPr lang="pl-PL" sz="2600" dirty="0">
                <a:solidFill>
                  <a:schemeClr val="tx1"/>
                </a:solidFill>
              </a:rPr>
              <a:t> również mają podobną postać – komentarze i uwagi do tekstu są napisane po litewsku, natomiast abrewiacje biblijne są pisane po łacinie.</a:t>
            </a:r>
            <a:endParaRPr lang="pl-PL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/>
                </a:solidFill>
              </a:rPr>
              <a:t> Postylla </a:t>
            </a:r>
            <a:r>
              <a:rPr lang="pl-PL" sz="2600" dirty="0" err="1">
                <a:solidFill>
                  <a:schemeClr val="tx1"/>
                </a:solidFill>
              </a:rPr>
              <a:t>Bretkuna</a:t>
            </a:r>
            <a:r>
              <a:rPr lang="pl-PL" sz="2600" dirty="0">
                <a:solidFill>
                  <a:schemeClr val="tx1"/>
                </a:solidFill>
              </a:rPr>
              <a:t> została zaopatrzona w abrewiacje biblijne w języku łacińskim.</a:t>
            </a:r>
            <a:endParaRPr lang="lt-LT" sz="2600" dirty="0">
              <a:solidFill>
                <a:schemeClr val="tx1"/>
              </a:solidFill>
            </a:endParaRPr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630616" cy="1152127"/>
          </a:xfrm>
        </p:spPr>
        <p:txBody>
          <a:bodyPr>
            <a:normAutofit/>
          </a:bodyPr>
          <a:lstStyle/>
          <a:p>
            <a:r>
              <a:rPr lang="lt-LT" sz="2800" i="1" dirty="0" err="1"/>
              <a:t>Punkty</a:t>
            </a:r>
            <a:r>
              <a:rPr lang="lt-LT" sz="2800" i="1" dirty="0"/>
              <a:t> </a:t>
            </a:r>
            <a:r>
              <a:rPr lang="lt-LT" sz="2800" i="1" dirty="0" err="1"/>
              <a:t>kaza</a:t>
            </a:r>
            <a:r>
              <a:rPr lang="pl-PL" sz="2800" i="1" dirty="0"/>
              <a:t>ń </a:t>
            </a:r>
            <a:r>
              <a:rPr lang="pl-PL" sz="2800" dirty="0"/>
              <a:t>Konstantego </a:t>
            </a:r>
            <a:r>
              <a:rPr lang="pl-PL" sz="2800" dirty="0" err="1"/>
              <a:t>Szyrwida</a:t>
            </a:r>
            <a:r>
              <a:rPr lang="pl-PL" sz="2800" dirty="0"/>
              <a:t>; 1629, 1644</a:t>
            </a:r>
            <a:br>
              <a:rPr lang="pl-PL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1772816"/>
            <a:ext cx="6400800" cy="40324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73069"/>
            <a:ext cx="5112568" cy="514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172" name="Picture 2" descr="C:\Users\kristina\Desktop\SZYRWID\sirvydo renginys\_DSC5837_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-152400"/>
            <a:ext cx="6313487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539750" y="12700"/>
            <a:ext cx="7772400" cy="1470025"/>
          </a:xfrm>
        </p:spPr>
        <p:txBody>
          <a:bodyPr>
            <a:normAutofit/>
          </a:bodyPr>
          <a:lstStyle/>
          <a:p>
            <a:r>
              <a:rPr lang="pl-PL" sz="2400" i="1" dirty="0"/>
              <a:t>Kazania z </a:t>
            </a:r>
            <a:r>
              <a:rPr lang="pl-PL" sz="2400" i="1" dirty="0" err="1"/>
              <a:t>Wolfenbüttel</a:t>
            </a:r>
            <a:r>
              <a:rPr lang="pl-PL" sz="2400" dirty="0"/>
              <a:t> (</a:t>
            </a:r>
            <a:r>
              <a:rPr lang="pl-PL" sz="2400" i="1" dirty="0" err="1"/>
              <a:t>Volfenbiutelio</a:t>
            </a:r>
            <a:r>
              <a:rPr lang="pl-PL" sz="2400" i="1" dirty="0"/>
              <a:t> </a:t>
            </a:r>
            <a:r>
              <a:rPr lang="pl-PL" sz="2400" i="1" dirty="0" err="1"/>
              <a:t>postilė</a:t>
            </a:r>
            <a:r>
              <a:rPr lang="pl-PL" sz="2400" dirty="0"/>
              <a:t>, 1573-1574</a:t>
            </a:r>
            <a:r>
              <a:rPr lang="lt-LT" sz="2400" dirty="0"/>
              <a:t>)</a:t>
            </a:r>
            <a:endParaRPr lang="en-US" sz="2400" dirty="0"/>
          </a:p>
        </p:txBody>
      </p:sp>
      <p:pic>
        <p:nvPicPr>
          <p:cNvPr id="16388" name="Picture 2" descr="C:\Users\kristina\Desktop\ilustracje postyllografia\0000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76516"/>
            <a:ext cx="4752528" cy="51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rystyna\Desktop\BOOK\Disk1-Jpeg\491_922_si78_2_body0003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404664"/>
            <a:ext cx="5181600" cy="59404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39552" y="0"/>
            <a:ext cx="7918648" cy="2132856"/>
          </a:xfrm>
        </p:spPr>
        <p:txBody>
          <a:bodyPr>
            <a:normAutofit/>
          </a:bodyPr>
          <a:lstStyle/>
          <a:p>
            <a:r>
              <a:rPr lang="pl-PL" sz="2800" dirty="0"/>
              <a:t>Fragment </a:t>
            </a:r>
            <a:br>
              <a:rPr lang="pl-PL" sz="2800" dirty="0"/>
            </a:br>
            <a:r>
              <a:rPr lang="pl-PL" sz="2800" i="1" dirty="0"/>
              <a:t>Przedmowy do Czytelnika</a:t>
            </a:r>
            <a:endParaRPr lang="lt-LT" sz="2800" i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584776" cy="3577952"/>
          </a:xfrm>
        </p:spPr>
        <p:txBody>
          <a:bodyPr>
            <a:normAutofit fontScale="47500" lnSpcReduction="20000"/>
          </a:bodyPr>
          <a:lstStyle/>
          <a:p>
            <a:r>
              <a:rPr lang="pl-PL" sz="5100" i="1" dirty="0">
                <a:solidFill>
                  <a:schemeClr val="tx1"/>
                </a:solidFill>
              </a:rPr>
              <a:t>Może kto </a:t>
            </a:r>
            <a:r>
              <a:rPr lang="pl-PL" sz="5100" i="1" dirty="0" err="1">
                <a:solidFill>
                  <a:schemeClr val="tx1"/>
                </a:solidFill>
              </a:rPr>
              <a:t>naprzod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vżywáć</a:t>
            </a:r>
            <a:r>
              <a:rPr lang="pl-PL" sz="5100" i="1" dirty="0">
                <a:solidFill>
                  <a:schemeClr val="tx1"/>
                </a:solidFill>
              </a:rPr>
              <a:t> tych </a:t>
            </a:r>
            <a:r>
              <a:rPr lang="pl-PL" sz="5100" b="1" i="1" dirty="0" err="1">
                <a:solidFill>
                  <a:schemeClr val="tx1"/>
                </a:solidFill>
              </a:rPr>
              <a:t>punktow</a:t>
            </a:r>
            <a:r>
              <a:rPr lang="pl-PL" sz="5100" b="1" i="1" dirty="0">
                <a:solidFill>
                  <a:schemeClr val="tx1"/>
                </a:solidFill>
              </a:rPr>
              <a:t>,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iáko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punktow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medytácyey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ábo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rozmyślánia</a:t>
            </a:r>
            <a:r>
              <a:rPr lang="pl-PL" sz="5100" i="1" dirty="0">
                <a:solidFill>
                  <a:schemeClr val="tx1"/>
                </a:solidFill>
              </a:rPr>
              <a:t> ku </a:t>
            </a:r>
            <a:r>
              <a:rPr lang="pl-PL" sz="5100" i="1" dirty="0" err="1">
                <a:solidFill>
                  <a:schemeClr val="tx1"/>
                </a:solidFill>
              </a:rPr>
              <a:t>ſwemu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właſnemu</a:t>
            </a:r>
            <a:r>
              <a:rPr lang="pl-PL" sz="5100" i="1" dirty="0">
                <a:solidFill>
                  <a:schemeClr val="tx1"/>
                </a:solidFill>
              </a:rPr>
              <a:t> pożytkowi, y ku pobudzeniu w </a:t>
            </a:r>
            <a:r>
              <a:rPr lang="pl-PL" sz="5100" i="1" dirty="0" err="1">
                <a:solidFill>
                  <a:schemeClr val="tx1"/>
                </a:solidFill>
              </a:rPr>
              <a:t>ſobie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áfektow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nábożnych</a:t>
            </a:r>
            <a:r>
              <a:rPr lang="pl-PL" sz="5100" i="1" dirty="0">
                <a:solidFill>
                  <a:schemeClr val="tx1"/>
                </a:solidFill>
              </a:rPr>
              <a:t>. </a:t>
            </a:r>
            <a:r>
              <a:rPr lang="pl-PL" sz="5100" i="1" dirty="0" err="1">
                <a:solidFill>
                  <a:schemeClr val="tx1"/>
                </a:solidFill>
              </a:rPr>
              <a:t>Ieſt</a:t>
            </a:r>
            <a:r>
              <a:rPr lang="pl-PL" sz="5100" i="1" dirty="0">
                <a:solidFill>
                  <a:schemeClr val="tx1"/>
                </a:solidFill>
              </a:rPr>
              <a:t> tu bowiem </a:t>
            </a:r>
            <a:r>
              <a:rPr lang="pl-PL" sz="5100" i="1" dirty="0" err="1">
                <a:solidFill>
                  <a:schemeClr val="tx1"/>
                </a:solidFill>
              </a:rPr>
              <a:t>máterya</a:t>
            </a:r>
            <a:r>
              <a:rPr lang="pl-PL" sz="5100" i="1" dirty="0">
                <a:solidFill>
                  <a:schemeClr val="tx1"/>
                </a:solidFill>
              </a:rPr>
              <a:t> obfita do </a:t>
            </a:r>
            <a:r>
              <a:rPr lang="pl-PL" sz="5100" i="1" dirty="0" err="1">
                <a:solidFill>
                  <a:schemeClr val="tx1"/>
                </a:solidFill>
              </a:rPr>
              <a:t>rozmyślánia</a:t>
            </a:r>
            <a:r>
              <a:rPr lang="pl-PL" sz="5100" i="1" dirty="0">
                <a:solidFill>
                  <a:schemeClr val="tx1"/>
                </a:solidFill>
              </a:rPr>
              <a:t> pożytecznego. Może ich </a:t>
            </a:r>
            <a:r>
              <a:rPr lang="pl-PL" sz="5100" i="1" dirty="0" err="1">
                <a:solidFill>
                  <a:schemeClr val="tx1"/>
                </a:solidFill>
              </a:rPr>
              <a:t>ießcze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vżywáć</a:t>
            </a:r>
            <a:r>
              <a:rPr lang="pl-PL" sz="5100" i="1" dirty="0">
                <a:solidFill>
                  <a:schemeClr val="tx1"/>
                </a:solidFill>
              </a:rPr>
              <a:t> nie tylko do kazań, </a:t>
            </a:r>
            <a:r>
              <a:rPr lang="pl-PL" sz="5100" i="1" dirty="0" err="1">
                <a:solidFill>
                  <a:schemeClr val="tx1"/>
                </a:solidFill>
              </a:rPr>
              <a:t>ále</a:t>
            </a:r>
            <a:r>
              <a:rPr lang="pl-PL" sz="5100" i="1" dirty="0">
                <a:solidFill>
                  <a:schemeClr val="tx1"/>
                </a:solidFill>
              </a:rPr>
              <a:t> też do </a:t>
            </a:r>
            <a:r>
              <a:rPr lang="pl-PL" sz="5100" i="1" dirty="0" err="1">
                <a:solidFill>
                  <a:schemeClr val="tx1"/>
                </a:solidFill>
              </a:rPr>
              <a:t>exhortacyy</a:t>
            </a:r>
            <a:r>
              <a:rPr lang="pl-PL" sz="5100" i="1" dirty="0">
                <a:solidFill>
                  <a:schemeClr val="tx1"/>
                </a:solidFill>
              </a:rPr>
              <a:t>, y </a:t>
            </a:r>
            <a:r>
              <a:rPr lang="pl-PL" sz="5100" i="1" dirty="0" err="1">
                <a:solidFill>
                  <a:schemeClr val="tx1"/>
                </a:solidFill>
              </a:rPr>
              <a:t>rozmow</a:t>
            </a:r>
            <a:r>
              <a:rPr lang="pl-PL" sz="5100" i="1" dirty="0">
                <a:solidFill>
                  <a:schemeClr val="tx1"/>
                </a:solidFill>
              </a:rPr>
              <a:t> nabożnych z drugimi. </a:t>
            </a:r>
            <a:r>
              <a:rPr lang="pl-PL" sz="5100" i="1" dirty="0" err="1">
                <a:solidFill>
                  <a:schemeClr val="tx1"/>
                </a:solidFill>
              </a:rPr>
              <a:t>Dowodow</a:t>
            </a:r>
            <a:r>
              <a:rPr lang="pl-PL" sz="5100" i="1" dirty="0">
                <a:solidFill>
                  <a:schemeClr val="tx1"/>
                </a:solidFill>
              </a:rPr>
              <a:t> zaś do </a:t>
            </a:r>
            <a:r>
              <a:rPr lang="pl-PL" sz="5100" i="1" dirty="0" err="1">
                <a:solidFill>
                  <a:schemeClr val="tx1"/>
                </a:solidFill>
              </a:rPr>
              <a:t>przerzeczonych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punktow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więceiem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przywodźił</a:t>
            </a:r>
            <a:r>
              <a:rPr lang="pl-PL" sz="5100" i="1" dirty="0">
                <a:solidFill>
                  <a:schemeClr val="tx1"/>
                </a:solidFill>
              </a:rPr>
              <a:t>, </a:t>
            </a:r>
            <a:r>
              <a:rPr lang="pl-PL" sz="5100" i="1" dirty="0" err="1">
                <a:solidFill>
                  <a:schemeClr val="tx1"/>
                </a:solidFill>
              </a:rPr>
              <a:t>ábyś</a:t>
            </a:r>
            <a:r>
              <a:rPr lang="pl-PL" sz="5100" i="1" dirty="0">
                <a:solidFill>
                  <a:schemeClr val="tx1"/>
                </a:solidFill>
              </a:rPr>
              <a:t> według </a:t>
            </a:r>
            <a:r>
              <a:rPr lang="pl-PL" sz="5100" i="1" dirty="0" err="1">
                <a:solidFill>
                  <a:schemeClr val="tx1"/>
                </a:solidFill>
              </a:rPr>
              <a:t>vpodobánia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ábo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wßytkich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vżył</a:t>
            </a:r>
            <a:r>
              <a:rPr lang="pl-PL" sz="5100" i="1" dirty="0">
                <a:solidFill>
                  <a:schemeClr val="tx1"/>
                </a:solidFill>
              </a:rPr>
              <a:t>, </a:t>
            </a:r>
            <a:r>
              <a:rPr lang="pl-PL" sz="5100" i="1" dirty="0" err="1">
                <a:solidFill>
                  <a:schemeClr val="tx1"/>
                </a:solidFill>
              </a:rPr>
              <a:t>ábo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ieden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ſobie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obráł</a:t>
            </a:r>
            <a:r>
              <a:rPr lang="pl-PL" sz="5100" i="1" dirty="0">
                <a:solidFill>
                  <a:schemeClr val="tx1"/>
                </a:solidFill>
              </a:rPr>
              <a:t>, </a:t>
            </a:r>
            <a:r>
              <a:rPr lang="pl-PL" sz="5100" i="1" dirty="0" err="1">
                <a:solidFill>
                  <a:schemeClr val="tx1"/>
                </a:solidFill>
              </a:rPr>
              <a:t>ktorybyś</a:t>
            </a:r>
            <a:r>
              <a:rPr lang="pl-PL" sz="5100" i="1" dirty="0">
                <a:solidFill>
                  <a:schemeClr val="tx1"/>
                </a:solidFill>
              </a:rPr>
              <a:t> </a:t>
            </a:r>
            <a:r>
              <a:rPr lang="pl-PL" sz="5100" i="1" dirty="0" err="1">
                <a:solidFill>
                  <a:schemeClr val="tx1"/>
                </a:solidFill>
              </a:rPr>
              <a:t>rozßerzył</a:t>
            </a:r>
            <a:r>
              <a:rPr lang="pl-PL" sz="5100" i="1" dirty="0">
                <a:solidFill>
                  <a:schemeClr val="tx1"/>
                </a:solidFill>
              </a:rPr>
              <a:t>, y </a:t>
            </a:r>
            <a:r>
              <a:rPr lang="pl-PL" sz="5100" i="1" dirty="0" err="1">
                <a:solidFill>
                  <a:schemeClr val="tx1"/>
                </a:solidFill>
              </a:rPr>
              <a:t>doſtátecznie</a:t>
            </a:r>
            <a:r>
              <a:rPr lang="pl-PL" sz="5100" i="1" dirty="0">
                <a:solidFill>
                  <a:schemeClr val="tx1"/>
                </a:solidFill>
              </a:rPr>
              <a:t> wyłożył</a:t>
            </a:r>
            <a:r>
              <a:rPr lang="pl-PL" sz="5100" dirty="0">
                <a:solidFill>
                  <a:schemeClr val="tx1"/>
                </a:solidFill>
              </a:rPr>
              <a:t> (PK I [23])</a:t>
            </a:r>
            <a:r>
              <a:rPr lang="pl-PL" sz="5100" i="1" dirty="0">
                <a:solidFill>
                  <a:schemeClr val="tx1"/>
                </a:solidFill>
              </a:rPr>
              <a:t>. </a:t>
            </a:r>
            <a:endParaRPr lang="lt-LT" sz="5100" dirty="0">
              <a:solidFill>
                <a:schemeClr val="tx1"/>
              </a:solidFill>
            </a:endParaRPr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827584" y="764705"/>
            <a:ext cx="7630616" cy="1440159"/>
          </a:xfrm>
        </p:spPr>
        <p:txBody>
          <a:bodyPr>
            <a:normAutofit/>
          </a:bodyPr>
          <a:lstStyle/>
          <a:p>
            <a:r>
              <a:rPr lang="pl-PL" sz="3200" dirty="0"/>
              <a:t>Fragment </a:t>
            </a:r>
            <a:br>
              <a:rPr lang="pl-PL" sz="3200" dirty="0"/>
            </a:br>
            <a:r>
              <a:rPr lang="pl-PL" sz="3200" i="1" dirty="0"/>
              <a:t>Przedmowy do Czytelnika</a:t>
            </a:r>
            <a:endParaRPr lang="lt-LT" sz="3200" i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552728" cy="4797152"/>
          </a:xfrm>
        </p:spPr>
        <p:txBody>
          <a:bodyPr>
            <a:noAutofit/>
          </a:bodyPr>
          <a:lstStyle/>
          <a:p>
            <a:r>
              <a:rPr lang="pl-PL" sz="2400" i="1" dirty="0">
                <a:solidFill>
                  <a:schemeClr val="tx1"/>
                </a:solidFill>
              </a:rPr>
              <a:t>A iż </a:t>
            </a:r>
            <a:r>
              <a:rPr lang="pl-PL" sz="2400" i="1" dirty="0" err="1">
                <a:solidFill>
                  <a:schemeClr val="tx1"/>
                </a:solidFill>
              </a:rPr>
              <a:t>kśiąg</a:t>
            </a:r>
            <a:r>
              <a:rPr lang="pl-PL" sz="2400" i="1" dirty="0">
                <a:solidFill>
                  <a:schemeClr val="tx1"/>
                </a:solidFill>
              </a:rPr>
              <a:t> tak </a:t>
            </a:r>
            <a:r>
              <a:rPr lang="pl-PL" sz="2400" i="1" dirty="0" err="1">
                <a:solidFill>
                  <a:schemeClr val="tx1"/>
                </a:solidFill>
              </a:rPr>
              <a:t>Łáćińskim</a:t>
            </a:r>
            <a:r>
              <a:rPr lang="pl-PL" sz="2400" i="1" dirty="0">
                <a:solidFill>
                  <a:schemeClr val="tx1"/>
                </a:solidFill>
              </a:rPr>
              <a:t> </a:t>
            </a:r>
            <a:r>
              <a:rPr lang="pl-PL" sz="2400" i="1" dirty="0" err="1">
                <a:solidFill>
                  <a:schemeClr val="tx1"/>
                </a:solidFill>
              </a:rPr>
              <a:t>ięzykiem</a:t>
            </a:r>
            <a:r>
              <a:rPr lang="pl-PL" sz="2400" i="1" dirty="0">
                <a:solidFill>
                  <a:schemeClr val="tx1"/>
                </a:solidFill>
              </a:rPr>
              <a:t>, </a:t>
            </a:r>
            <a:r>
              <a:rPr lang="pl-PL" sz="2400" i="1" dirty="0" err="1">
                <a:solidFill>
                  <a:schemeClr val="tx1"/>
                </a:solidFill>
              </a:rPr>
              <a:t>iáko</a:t>
            </a:r>
            <a:r>
              <a:rPr lang="pl-PL" sz="2400" i="1" dirty="0">
                <a:solidFill>
                  <a:schemeClr val="tx1"/>
                </a:solidFill>
              </a:rPr>
              <a:t> y innymi </a:t>
            </a:r>
            <a:r>
              <a:rPr lang="pl-PL" sz="2400" i="1" dirty="0" err="1">
                <a:solidFill>
                  <a:schemeClr val="tx1"/>
                </a:solidFill>
              </a:rPr>
              <a:t>napiſanych</a:t>
            </a:r>
            <a:r>
              <a:rPr lang="pl-PL" sz="2400" i="1" dirty="0">
                <a:solidFill>
                  <a:schemeClr val="tx1"/>
                </a:solidFill>
              </a:rPr>
              <a:t> </a:t>
            </a:r>
            <a:r>
              <a:rPr lang="pl-PL" sz="2400" i="1" dirty="0" err="1">
                <a:solidFill>
                  <a:schemeClr val="tx1"/>
                </a:solidFill>
              </a:rPr>
              <a:t>ieſt</a:t>
            </a:r>
            <a:r>
              <a:rPr lang="pl-PL" sz="2400" i="1" dirty="0">
                <a:solidFill>
                  <a:schemeClr val="tx1"/>
                </a:solidFill>
              </a:rPr>
              <a:t> </a:t>
            </a:r>
            <a:r>
              <a:rPr lang="pl-PL" sz="2400" i="1" dirty="0" err="1">
                <a:solidFill>
                  <a:schemeClr val="tx1"/>
                </a:solidFill>
              </a:rPr>
              <a:t>iuż</a:t>
            </a:r>
            <a:r>
              <a:rPr lang="pl-PL" sz="2400" i="1" dirty="0">
                <a:solidFill>
                  <a:schemeClr val="tx1"/>
                </a:solidFill>
              </a:rPr>
              <a:t> niemal bez liczby, Litewskiego </a:t>
            </a:r>
            <a:r>
              <a:rPr lang="pl-PL" sz="2400" i="1" dirty="0" err="1">
                <a:solidFill>
                  <a:schemeClr val="tx1"/>
                </a:solidFill>
              </a:rPr>
              <a:t>záś</a:t>
            </a:r>
            <a:r>
              <a:rPr lang="pl-PL" sz="2400" i="1" dirty="0">
                <a:solidFill>
                  <a:schemeClr val="tx1"/>
                </a:solidFill>
              </a:rPr>
              <a:t> </a:t>
            </a:r>
            <a:r>
              <a:rPr lang="pl-PL" sz="2400" i="1" dirty="0" err="1">
                <a:solidFill>
                  <a:schemeClr val="tx1"/>
                </a:solidFill>
              </a:rPr>
              <a:t>ięzyká</a:t>
            </a:r>
            <a:r>
              <a:rPr lang="pl-PL" sz="2400" i="1" dirty="0">
                <a:solidFill>
                  <a:schemeClr val="tx1"/>
                </a:solidFill>
              </a:rPr>
              <a:t>, ku </a:t>
            </a:r>
            <a:r>
              <a:rPr lang="pl-PL" sz="2400" i="1" dirty="0" err="1">
                <a:solidFill>
                  <a:schemeClr val="tx1"/>
                </a:solidFill>
              </a:rPr>
              <a:t>pozyskániu</a:t>
            </a:r>
            <a:r>
              <a:rPr lang="pl-PL" sz="2400" i="1" dirty="0">
                <a:solidFill>
                  <a:schemeClr val="tx1"/>
                </a:solidFill>
              </a:rPr>
              <a:t> </a:t>
            </a:r>
            <a:r>
              <a:rPr lang="pl-PL" sz="2400" i="1" dirty="0" err="1">
                <a:solidFill>
                  <a:schemeClr val="tx1"/>
                </a:solidFill>
              </a:rPr>
              <a:t>duß</a:t>
            </a:r>
            <a:r>
              <a:rPr lang="pl-PL" sz="2400" i="1" dirty="0">
                <a:solidFill>
                  <a:schemeClr val="tx1"/>
                </a:solidFill>
              </a:rPr>
              <a:t> </a:t>
            </a:r>
            <a:r>
              <a:rPr lang="pl-PL" sz="2400" i="1" dirty="0" err="1">
                <a:solidFill>
                  <a:schemeClr val="tx1"/>
                </a:solidFill>
              </a:rPr>
              <a:t>bárzo</a:t>
            </a:r>
            <a:r>
              <a:rPr lang="pl-PL" sz="2400" i="1" dirty="0">
                <a:solidFill>
                  <a:schemeClr val="tx1"/>
                </a:solidFill>
              </a:rPr>
              <a:t> potrzebnego, w </a:t>
            </a:r>
            <a:r>
              <a:rPr lang="pl-PL" sz="2400" i="1" dirty="0" err="1">
                <a:solidFill>
                  <a:schemeClr val="tx1"/>
                </a:solidFill>
              </a:rPr>
              <a:t>kśięgách</a:t>
            </a:r>
            <a:r>
              <a:rPr lang="pl-PL" sz="2400" i="1" dirty="0">
                <a:solidFill>
                  <a:schemeClr val="tx1"/>
                </a:solidFill>
              </a:rPr>
              <a:t> </a:t>
            </a:r>
            <a:r>
              <a:rPr lang="pl-PL" sz="2400" i="1" dirty="0" err="1">
                <a:solidFill>
                  <a:schemeClr val="tx1"/>
                </a:solidFill>
              </a:rPr>
              <a:t>przyskąpiey</a:t>
            </a:r>
            <a:r>
              <a:rPr lang="pl-PL" sz="2400" i="1" dirty="0">
                <a:solidFill>
                  <a:schemeClr val="tx1"/>
                </a:solidFill>
              </a:rPr>
              <a:t>, </a:t>
            </a:r>
            <a:r>
              <a:rPr lang="pl-PL" sz="2400" b="1" i="1" dirty="0">
                <a:solidFill>
                  <a:schemeClr val="tx1"/>
                </a:solidFill>
              </a:rPr>
              <a:t>punkty </a:t>
            </a:r>
            <a:r>
              <a:rPr lang="pl-PL" sz="2400" b="1" i="1" dirty="0" err="1">
                <a:solidFill>
                  <a:schemeClr val="tx1"/>
                </a:solidFill>
              </a:rPr>
              <a:t>moie</a:t>
            </a:r>
            <a:r>
              <a:rPr lang="pl-PL" sz="2400" b="1" i="1" dirty="0">
                <a:solidFill>
                  <a:schemeClr val="tx1"/>
                </a:solidFill>
              </a:rPr>
              <a:t> </a:t>
            </a:r>
            <a:r>
              <a:rPr lang="pl-PL" sz="2400" b="1" i="1" dirty="0" err="1">
                <a:solidFill>
                  <a:schemeClr val="tx1"/>
                </a:solidFill>
              </a:rPr>
              <a:t>przedśięwźięte</a:t>
            </a:r>
            <a:r>
              <a:rPr lang="pl-PL" sz="2400" b="1" i="1" dirty="0">
                <a:solidFill>
                  <a:schemeClr val="tx1"/>
                </a:solidFill>
              </a:rPr>
              <a:t> po Litewsku</a:t>
            </a:r>
            <a:r>
              <a:rPr lang="pl-PL" sz="2400" i="1" dirty="0">
                <a:solidFill>
                  <a:schemeClr val="tx1"/>
                </a:solidFill>
              </a:rPr>
              <a:t>, </a:t>
            </a:r>
            <a:r>
              <a:rPr lang="pl-PL" sz="2400" i="1" dirty="0" err="1">
                <a:solidFill>
                  <a:schemeClr val="tx1"/>
                </a:solidFill>
              </a:rPr>
              <a:t>Polßczyznę</a:t>
            </a:r>
            <a:r>
              <a:rPr lang="pl-PL" sz="2400" i="1" dirty="0">
                <a:solidFill>
                  <a:schemeClr val="tx1"/>
                </a:solidFill>
              </a:rPr>
              <a:t> </a:t>
            </a:r>
            <a:r>
              <a:rPr lang="pl-PL" sz="2400" i="1" dirty="0" err="1">
                <a:solidFill>
                  <a:schemeClr val="tx1"/>
                </a:solidFill>
              </a:rPr>
              <a:t>wykłádáiąc</a:t>
            </a:r>
            <a:r>
              <a:rPr lang="pl-PL" sz="2400" i="1" dirty="0">
                <a:solidFill>
                  <a:schemeClr val="tx1"/>
                </a:solidFill>
              </a:rPr>
              <a:t>, miedzy </a:t>
            </a:r>
            <a:r>
              <a:rPr lang="pl-PL" sz="2400" i="1" dirty="0" err="1">
                <a:solidFill>
                  <a:schemeClr val="tx1"/>
                </a:solidFill>
              </a:rPr>
              <a:t>ludźie</a:t>
            </a:r>
            <a:r>
              <a:rPr lang="pl-PL" sz="2400" i="1" dirty="0">
                <a:solidFill>
                  <a:schemeClr val="tx1"/>
                </a:solidFill>
              </a:rPr>
              <a:t> </a:t>
            </a:r>
            <a:r>
              <a:rPr lang="pl-PL" sz="2400" i="1" dirty="0" err="1">
                <a:solidFill>
                  <a:schemeClr val="tx1"/>
                </a:solidFill>
              </a:rPr>
              <a:t>podáią</a:t>
            </a:r>
            <a:r>
              <a:rPr lang="pl-PL" sz="2400" i="1" dirty="0">
                <a:solidFill>
                  <a:schemeClr val="tx1"/>
                </a:solidFill>
              </a:rPr>
              <a:t>, </a:t>
            </a:r>
            <a:r>
              <a:rPr lang="pl-PL" sz="2400" i="1" dirty="0" err="1">
                <a:solidFill>
                  <a:schemeClr val="tx1"/>
                </a:solidFill>
              </a:rPr>
              <a:t>áby</a:t>
            </a:r>
            <a:r>
              <a:rPr lang="pl-PL" sz="2400" i="1" dirty="0">
                <a:solidFill>
                  <a:schemeClr val="tx1"/>
                </a:solidFill>
              </a:rPr>
              <a:t> pomoc miał y </a:t>
            </a:r>
            <a:r>
              <a:rPr lang="pl-PL" sz="2400" i="1" dirty="0" err="1">
                <a:solidFill>
                  <a:schemeClr val="tx1"/>
                </a:solidFill>
              </a:rPr>
              <a:t>ow</a:t>
            </a:r>
            <a:r>
              <a:rPr lang="pl-PL" sz="2400" i="1" dirty="0">
                <a:solidFill>
                  <a:schemeClr val="tx1"/>
                </a:solidFill>
              </a:rPr>
              <a:t>, co nie </a:t>
            </a:r>
            <a:r>
              <a:rPr lang="pl-PL" sz="2400" i="1" dirty="0" err="1">
                <a:solidFill>
                  <a:schemeClr val="tx1"/>
                </a:solidFill>
              </a:rPr>
              <a:t>ieſt</a:t>
            </a:r>
            <a:r>
              <a:rPr lang="pl-PL" sz="2400" i="1" dirty="0">
                <a:solidFill>
                  <a:schemeClr val="tx1"/>
                </a:solidFill>
              </a:rPr>
              <a:t> </a:t>
            </a:r>
            <a:r>
              <a:rPr lang="pl-PL" sz="2400" i="1" dirty="0" err="1">
                <a:solidFill>
                  <a:schemeClr val="tx1"/>
                </a:solidFill>
              </a:rPr>
              <a:t>doskonále</a:t>
            </a:r>
            <a:r>
              <a:rPr lang="pl-PL" sz="2400" i="1" dirty="0">
                <a:solidFill>
                  <a:schemeClr val="tx1"/>
                </a:solidFill>
              </a:rPr>
              <a:t> biegły w </a:t>
            </a:r>
            <a:r>
              <a:rPr lang="pl-PL" sz="2400" i="1" dirty="0" err="1">
                <a:solidFill>
                  <a:schemeClr val="tx1"/>
                </a:solidFill>
              </a:rPr>
              <a:t>Litewßczyżnie</a:t>
            </a:r>
            <a:r>
              <a:rPr lang="pl-PL" sz="2400" i="1" dirty="0">
                <a:solidFill>
                  <a:schemeClr val="tx1"/>
                </a:solidFill>
              </a:rPr>
              <a:t>, gdy przez </a:t>
            </a:r>
            <a:r>
              <a:rPr lang="pl-PL" sz="2400" i="1" dirty="0" err="1">
                <a:solidFill>
                  <a:schemeClr val="tx1"/>
                </a:solidFill>
              </a:rPr>
              <a:t>czytánie</a:t>
            </a:r>
            <a:r>
              <a:rPr lang="pl-PL" sz="2400" i="1" dirty="0">
                <a:solidFill>
                  <a:schemeClr val="tx1"/>
                </a:solidFill>
              </a:rPr>
              <a:t> tych </a:t>
            </a:r>
            <a:r>
              <a:rPr lang="pl-PL" sz="2400" i="1" dirty="0" err="1">
                <a:solidFill>
                  <a:schemeClr val="tx1"/>
                </a:solidFill>
              </a:rPr>
              <a:t>kśiążek</a:t>
            </a:r>
            <a:r>
              <a:rPr lang="pl-PL" sz="2400" i="1" dirty="0">
                <a:solidFill>
                  <a:schemeClr val="tx1"/>
                </a:solidFill>
              </a:rPr>
              <a:t> wielka </a:t>
            </a:r>
            <a:r>
              <a:rPr lang="pl-PL" sz="2400" i="1" dirty="0" err="1">
                <a:solidFill>
                  <a:schemeClr val="tx1"/>
                </a:solidFill>
              </a:rPr>
              <a:t>iey</a:t>
            </a:r>
            <a:r>
              <a:rPr lang="pl-PL" sz="2400" i="1" dirty="0">
                <a:solidFill>
                  <a:schemeClr val="tx1"/>
                </a:solidFill>
              </a:rPr>
              <a:t> część </a:t>
            </a:r>
            <a:r>
              <a:rPr lang="pl-PL" sz="2400" i="1" dirty="0" err="1">
                <a:solidFill>
                  <a:schemeClr val="tx1"/>
                </a:solidFill>
              </a:rPr>
              <a:t>ſobie</a:t>
            </a:r>
            <a:r>
              <a:rPr lang="pl-PL" sz="2400" i="1" dirty="0">
                <a:solidFill>
                  <a:schemeClr val="tx1"/>
                </a:solidFill>
              </a:rPr>
              <a:t> przypomni: y </a:t>
            </a:r>
            <a:r>
              <a:rPr lang="pl-PL" sz="2400" i="1" dirty="0" err="1">
                <a:solidFill>
                  <a:schemeClr val="tx1"/>
                </a:solidFill>
              </a:rPr>
              <a:t>ow</a:t>
            </a:r>
            <a:r>
              <a:rPr lang="pl-PL" sz="2400" i="1" dirty="0">
                <a:solidFill>
                  <a:schemeClr val="tx1"/>
                </a:solidFill>
              </a:rPr>
              <a:t>, co </a:t>
            </a:r>
            <a:r>
              <a:rPr lang="pl-PL" sz="2400" i="1" dirty="0" err="1">
                <a:solidFill>
                  <a:schemeClr val="tx1"/>
                </a:solidFill>
              </a:rPr>
              <a:t>zgołá</a:t>
            </a:r>
            <a:r>
              <a:rPr lang="pl-PL" sz="2400" i="1" dirty="0">
                <a:solidFill>
                  <a:schemeClr val="tx1"/>
                </a:solidFill>
              </a:rPr>
              <a:t> nic nie rozumie po Litewsku, á ma gorliwość </a:t>
            </a:r>
            <a:r>
              <a:rPr lang="pl-PL" sz="2400" i="1" dirty="0" err="1">
                <a:solidFill>
                  <a:schemeClr val="tx1"/>
                </a:solidFill>
              </a:rPr>
              <a:t>przećiw</a:t>
            </a:r>
            <a:r>
              <a:rPr lang="pl-PL" sz="2400" i="1" dirty="0">
                <a:solidFill>
                  <a:schemeClr val="tx1"/>
                </a:solidFill>
              </a:rPr>
              <a:t> </a:t>
            </a:r>
            <a:r>
              <a:rPr lang="pl-PL" sz="2400" i="1" dirty="0" err="1">
                <a:solidFill>
                  <a:schemeClr val="tx1"/>
                </a:solidFill>
              </a:rPr>
              <a:t>dußom</a:t>
            </a:r>
            <a:r>
              <a:rPr lang="pl-PL" sz="2400" i="1" dirty="0">
                <a:solidFill>
                  <a:schemeClr val="tx1"/>
                </a:solidFill>
              </a:rPr>
              <a:t> bliźnich </a:t>
            </a:r>
            <a:r>
              <a:rPr lang="pl-PL" sz="2400" i="1" dirty="0" err="1">
                <a:solidFill>
                  <a:schemeClr val="tx1"/>
                </a:solidFill>
              </a:rPr>
              <a:t>ſwoich</a:t>
            </a:r>
            <a:r>
              <a:rPr lang="pl-PL" sz="2400" i="1" dirty="0">
                <a:solidFill>
                  <a:schemeClr val="tx1"/>
                </a:solidFill>
              </a:rPr>
              <a:t>, gdy z </a:t>
            </a:r>
            <a:r>
              <a:rPr lang="pl-PL" sz="2400" i="1" dirty="0" err="1">
                <a:solidFill>
                  <a:schemeClr val="tx1"/>
                </a:solidFill>
              </a:rPr>
              <a:t>wytłumáczenia</a:t>
            </a:r>
            <a:r>
              <a:rPr lang="pl-PL" sz="2400" i="1" dirty="0">
                <a:solidFill>
                  <a:schemeClr val="tx1"/>
                </a:solidFill>
              </a:rPr>
              <a:t> przez </a:t>
            </a:r>
            <a:r>
              <a:rPr lang="pl-PL" sz="2400" i="1" dirty="0" err="1">
                <a:solidFill>
                  <a:schemeClr val="tx1"/>
                </a:solidFill>
              </a:rPr>
              <a:t>Polßczyznę</a:t>
            </a:r>
            <a:r>
              <a:rPr lang="pl-PL" sz="2400" i="1" dirty="0">
                <a:solidFill>
                  <a:schemeClr val="tx1"/>
                </a:solidFill>
              </a:rPr>
              <a:t> obok położoną Litewski </a:t>
            </a:r>
            <a:r>
              <a:rPr lang="pl-PL" sz="2400" i="1" dirty="0" err="1">
                <a:solidFill>
                  <a:schemeClr val="tx1"/>
                </a:solidFill>
              </a:rPr>
              <a:t>ięzyk</a:t>
            </a:r>
            <a:r>
              <a:rPr lang="pl-PL" sz="2400" i="1" dirty="0">
                <a:solidFill>
                  <a:schemeClr val="tx1"/>
                </a:solidFill>
              </a:rPr>
              <a:t> </a:t>
            </a:r>
            <a:r>
              <a:rPr lang="pl-PL" sz="2400" i="1" dirty="0" err="1">
                <a:solidFill>
                  <a:schemeClr val="tx1"/>
                </a:solidFill>
              </a:rPr>
              <a:t>ſam</a:t>
            </a:r>
            <a:r>
              <a:rPr lang="pl-PL" sz="2400" i="1" dirty="0">
                <a:solidFill>
                  <a:schemeClr val="tx1"/>
                </a:solidFill>
              </a:rPr>
              <a:t> zrozumie </a:t>
            </a:r>
            <a:r>
              <a:rPr lang="pl-PL" sz="2400" dirty="0">
                <a:solidFill>
                  <a:schemeClr val="tx1"/>
                </a:solidFill>
              </a:rPr>
              <a:t>(PK I [19]).</a:t>
            </a:r>
            <a:endParaRPr lang="lt-LT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pl-PL" sz="2800" b="1" dirty="0"/>
              <a:t>Tekst  w języku litewskim i polskim</a:t>
            </a:r>
            <a:br>
              <a:rPr lang="lt-LT" sz="1600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Ułożone w dwóch kolumnach teksty litewski i polski mają w zasadzie jednakową objętość. W obu częściach postylli dysproporcje są nieliczne i dotyczą one następujących przypadków: </a:t>
            </a:r>
            <a:endParaRPr lang="pl-PL" dirty="0"/>
          </a:p>
          <a:p>
            <a:r>
              <a:rPr lang="pl-PL" dirty="0"/>
              <a:t>istnienia dłuższych fragmentów tekstu w języku polskim; </a:t>
            </a:r>
            <a:endParaRPr lang="pl-PL" dirty="0"/>
          </a:p>
          <a:p>
            <a:r>
              <a:rPr lang="pl-PL" dirty="0"/>
              <a:t>skrótów i odsyłaczy biblijnych, umieszczonych liczniej w części polskiej; </a:t>
            </a:r>
            <a:endParaRPr lang="pl-PL" dirty="0"/>
          </a:p>
          <a:p>
            <a:r>
              <a:rPr lang="pl-PL" dirty="0"/>
              <a:t>odrębności w warstwie cytatowej; </a:t>
            </a:r>
            <a:endParaRPr lang="pl-PL" dirty="0"/>
          </a:p>
          <a:p>
            <a:r>
              <a:rPr lang="pl-PL" dirty="0"/>
              <a:t>rozbieżności w warstwie autorskiej tekstu.</a:t>
            </a: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774632" cy="1008111"/>
          </a:xfrm>
        </p:spPr>
        <p:txBody>
          <a:bodyPr>
            <a:normAutofit fontScale="90000"/>
          </a:bodyPr>
          <a:lstStyle/>
          <a:p>
            <a:r>
              <a:rPr lang="pl-PL" dirty="0"/>
              <a:t> </a:t>
            </a:r>
            <a:br>
              <a:rPr lang="lt-LT" dirty="0"/>
            </a:br>
            <a:r>
              <a:rPr lang="pl-PL" sz="3600" b="1" dirty="0"/>
              <a:t>Oryginalny tekst polski</a:t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6624736" cy="4824536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i="1" dirty="0">
                <a:solidFill>
                  <a:schemeClr val="tx1"/>
                </a:solidFill>
              </a:rPr>
              <a:t>Przedmowa do Czytelnika</a:t>
            </a:r>
            <a:r>
              <a:rPr lang="pl-PL" sz="2400" dirty="0">
                <a:solidFill>
                  <a:schemeClr val="tx1"/>
                </a:solidFill>
              </a:rPr>
              <a:t>;</a:t>
            </a:r>
            <a:endParaRPr lang="pl-PL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karty tytułowe</a:t>
            </a:r>
            <a:endParaRPr lang="pl-PL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 żywa pagina;</a:t>
            </a:r>
            <a:endParaRPr lang="pl-PL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tekst umieszczony na stronach 192-196. </a:t>
            </a:r>
            <a:endParaRPr lang="pl-PL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000" dirty="0"/>
          </a:p>
          <a:p>
            <a:pPr algn="l"/>
            <a:r>
              <a:rPr lang="pl-PL" sz="2000" dirty="0"/>
              <a:t>Są to punkty przeznaczone „na utwierdzenie wiary katolickiej”, dotyczące obecności ciała i krwi Chrystusowej w najświętszym sakramencie. </a:t>
            </a:r>
            <a:r>
              <a:rPr lang="pl-PL" sz="2000" dirty="0" err="1"/>
              <a:t>Szyrwid</a:t>
            </a:r>
            <a:r>
              <a:rPr lang="pl-PL" sz="2000" dirty="0"/>
              <a:t> przytoczył pięć dowodów na potwierdzenie tej tezy. Miały one na celu obronę przeistoczenia Pańskiego, stanowiącego przedmiot sporów między wyznawcami religii rzymskokatolickiej i protestanckiej. </a:t>
            </a:r>
            <a:endParaRPr lang="lt-LT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pl-PL" sz="2400" b="1" dirty="0"/>
              <a:t>Dysproporcje w warstwie cytatowej</a:t>
            </a:r>
            <a:br>
              <a:rPr lang="lt-LT" sz="1600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W warstwie cytatowej PK występują wtrącenia autorskie </a:t>
            </a:r>
            <a:r>
              <a:rPr lang="pl-PL" sz="2400" dirty="0" err="1"/>
              <a:t>Szyrwida</a:t>
            </a:r>
            <a:r>
              <a:rPr lang="pl-PL" sz="2400" dirty="0"/>
              <a:t>: </a:t>
            </a:r>
            <a:endParaRPr lang="lt-LT" sz="2400" dirty="0"/>
          </a:p>
          <a:p>
            <a:pPr marL="0" indent="0">
              <a:buNone/>
            </a:pPr>
            <a:r>
              <a:rPr lang="pl-PL" sz="2400" dirty="0"/>
              <a:t>wplatane w cytaty zawierają dodatkowe informacje, mające na celu wyjaśnianie określonych realiów lub uściślenie treści metatekstowych</a:t>
            </a:r>
            <a:endParaRPr lang="pl-PL" sz="2400" dirty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Przykłady</a:t>
            </a:r>
            <a:endParaRPr lang="lt-LT" sz="28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7a. </a:t>
            </a:r>
            <a:r>
              <a:rPr lang="pl-PL" sz="1800" i="1" dirty="0" err="1"/>
              <a:t>Ʒibate</a:t>
            </a:r>
            <a:r>
              <a:rPr lang="pl-PL" sz="1800" i="1" dirty="0"/>
              <a:t> </a:t>
            </a:r>
            <a:r>
              <a:rPr lang="pl-PL" sz="1800" i="1" dirty="0" err="1"/>
              <a:t>kayp</a:t>
            </a:r>
            <a:r>
              <a:rPr lang="pl-PL" sz="1800" i="1" dirty="0"/>
              <a:t> </a:t>
            </a:r>
            <a:r>
              <a:rPr lang="pl-PL" sz="1800" i="1" dirty="0" err="1"/>
              <a:t>ſwieſibes</a:t>
            </a:r>
            <a:r>
              <a:rPr lang="pl-PL" sz="1800" i="1" dirty="0"/>
              <a:t> </a:t>
            </a:r>
            <a:r>
              <a:rPr lang="pl-PL" sz="1800" i="1" dirty="0" err="1"/>
              <a:t>vnt</a:t>
            </a:r>
            <a:r>
              <a:rPr lang="pl-PL" sz="1800" i="1" dirty="0"/>
              <a:t> </a:t>
            </a:r>
            <a:r>
              <a:rPr lang="pl-PL" sz="1800" i="1" dirty="0" err="1"/>
              <a:t>ſwieto</a:t>
            </a:r>
            <a:r>
              <a:rPr lang="pl-PL" sz="1800" dirty="0"/>
              <a:t> (PS I 20).</a:t>
            </a:r>
            <a:endParaRPr lang="lt-LT" sz="1800" dirty="0"/>
          </a:p>
          <a:p>
            <a:r>
              <a:rPr lang="pl-PL" sz="1800" dirty="0"/>
              <a:t>7b. </a:t>
            </a:r>
            <a:r>
              <a:rPr lang="pl-PL" sz="1800" i="1" dirty="0" err="1"/>
              <a:t>Miedʒy</a:t>
            </a:r>
            <a:r>
              <a:rPr lang="pl-PL" sz="1800" i="1" dirty="0"/>
              <a:t> </a:t>
            </a:r>
            <a:r>
              <a:rPr lang="pl-PL" sz="1800" i="1" dirty="0" err="1"/>
              <a:t>ktoremi</a:t>
            </a:r>
            <a:r>
              <a:rPr lang="pl-PL" sz="1800" i="1" dirty="0"/>
              <a:t> «(</a:t>
            </a:r>
            <a:r>
              <a:rPr lang="pl-PL" sz="1800" i="1" u="sng" dirty="0" err="1"/>
              <a:t>pogány</a:t>
            </a:r>
            <a:r>
              <a:rPr lang="pl-PL" sz="1800" i="1" dirty="0"/>
              <a:t>)» </a:t>
            </a:r>
            <a:r>
              <a:rPr lang="pl-PL" sz="1800" i="1" dirty="0" err="1"/>
              <a:t>świećićie</a:t>
            </a:r>
            <a:r>
              <a:rPr lang="pl-PL" sz="1800" i="1" dirty="0"/>
              <a:t> </a:t>
            </a:r>
            <a:r>
              <a:rPr lang="pl-PL" sz="1800" i="1" dirty="0" err="1"/>
              <a:t>iáko</a:t>
            </a:r>
            <a:r>
              <a:rPr lang="pl-PL" sz="1800" i="1" dirty="0"/>
              <a:t> światła </a:t>
            </a:r>
            <a:r>
              <a:rPr lang="pl-PL" sz="1800" i="1" dirty="0" err="1"/>
              <a:t>ná</a:t>
            </a:r>
            <a:r>
              <a:rPr lang="pl-PL" sz="1800" i="1" dirty="0"/>
              <a:t> </a:t>
            </a:r>
            <a:r>
              <a:rPr lang="pl-PL" sz="1800" i="1" dirty="0" err="1"/>
              <a:t>świećie</a:t>
            </a:r>
            <a:r>
              <a:rPr lang="pl-PL" sz="1800" dirty="0"/>
              <a:t> (</a:t>
            </a:r>
            <a:r>
              <a:rPr lang="pl-PL" sz="1800" dirty="0" err="1"/>
              <a:t>Flp</a:t>
            </a:r>
            <a:r>
              <a:rPr lang="pl-PL" sz="1800" dirty="0"/>
              <a:t> 2,15; PK I 20).</a:t>
            </a:r>
            <a:endParaRPr lang="lt-LT" sz="1800" dirty="0"/>
          </a:p>
          <a:p>
            <a:r>
              <a:rPr lang="pl-PL" sz="1800" dirty="0"/>
              <a:t> </a:t>
            </a:r>
            <a:endParaRPr lang="lt-LT" sz="1800" dirty="0"/>
          </a:p>
          <a:p>
            <a:r>
              <a:rPr lang="pl-PL" sz="1800" dirty="0"/>
              <a:t>8a. </a:t>
            </a:r>
            <a:r>
              <a:rPr lang="pl-PL" sz="1800" i="1" dirty="0" err="1"/>
              <a:t>Ʒinome</a:t>
            </a:r>
            <a:r>
              <a:rPr lang="pl-PL" sz="1800" i="1" dirty="0"/>
              <a:t> </a:t>
            </a:r>
            <a:r>
              <a:rPr lang="pl-PL" sz="1800" i="1" dirty="0" err="1"/>
              <a:t>iog</a:t>
            </a:r>
            <a:r>
              <a:rPr lang="pl-PL" sz="1800" i="1" dirty="0"/>
              <a:t> </a:t>
            </a:r>
            <a:r>
              <a:rPr lang="pl-PL" sz="1800" i="1" dirty="0" err="1"/>
              <a:t>ſtułpas</a:t>
            </a:r>
            <a:r>
              <a:rPr lang="pl-PL" sz="1800" i="1" dirty="0"/>
              <a:t> «</a:t>
            </a:r>
            <a:r>
              <a:rPr lang="pl-PL" sz="1800" i="1" u="sng" dirty="0"/>
              <a:t>arba </a:t>
            </a:r>
            <a:r>
              <a:rPr lang="pl-PL" sz="1800" i="1" u="sng" dirty="0" err="1"/>
              <a:t>wayʒdas</a:t>
            </a:r>
            <a:r>
              <a:rPr lang="pl-PL" sz="1800" i="1" u="sng" dirty="0"/>
              <a:t> </a:t>
            </a:r>
            <a:r>
              <a:rPr lang="pl-PL" sz="1800" i="1" u="sng" dirty="0" err="1"/>
              <a:t>azu</a:t>
            </a:r>
            <a:r>
              <a:rPr lang="pl-PL" sz="1800" i="1" u="sng" dirty="0"/>
              <a:t> </a:t>
            </a:r>
            <a:r>
              <a:rPr lang="pl-PL" sz="1800" i="1" u="sng" dirty="0" err="1"/>
              <a:t>Diewu</a:t>
            </a:r>
            <a:r>
              <a:rPr lang="pl-PL" sz="1800" i="1" u="sng" dirty="0"/>
              <a:t> </a:t>
            </a:r>
            <a:r>
              <a:rPr lang="pl-PL" sz="1800" i="1" u="sng" dirty="0" err="1"/>
              <a:t>garbinamas</a:t>
            </a:r>
            <a:r>
              <a:rPr lang="pl-PL" sz="1800" i="1" dirty="0"/>
              <a:t>» </a:t>
            </a:r>
            <a:r>
              <a:rPr lang="pl-PL" sz="1800" i="1" dirty="0" err="1"/>
              <a:t>nieku</a:t>
            </a:r>
            <a:r>
              <a:rPr lang="pl-PL" sz="1800" i="1" dirty="0"/>
              <a:t> </a:t>
            </a:r>
            <a:r>
              <a:rPr lang="pl-PL" sz="1800" i="1" dirty="0" err="1"/>
              <a:t>ira</a:t>
            </a:r>
            <a:r>
              <a:rPr lang="pl-PL" sz="1800" i="1" dirty="0"/>
              <a:t> </a:t>
            </a:r>
            <a:r>
              <a:rPr lang="pl-PL" sz="1800" i="1" dirty="0" err="1"/>
              <a:t>vnt</a:t>
            </a:r>
            <a:r>
              <a:rPr lang="pl-PL" sz="1800" i="1" dirty="0"/>
              <a:t> </a:t>
            </a:r>
            <a:r>
              <a:rPr lang="pl-PL" sz="1800" i="1" dirty="0" err="1"/>
              <a:t>ſwieto</a:t>
            </a:r>
            <a:r>
              <a:rPr lang="pl-PL" sz="1800" dirty="0"/>
              <a:t>.</a:t>
            </a:r>
            <a:endParaRPr lang="lt-LT" sz="1800" dirty="0"/>
          </a:p>
          <a:p>
            <a:r>
              <a:rPr lang="pl-PL" sz="1800" dirty="0"/>
              <a:t>8b. </a:t>
            </a:r>
            <a:r>
              <a:rPr lang="pl-PL" sz="1800" i="1" dirty="0"/>
              <a:t>Wiemy í</a:t>
            </a:r>
            <a:r>
              <a:rPr lang="lt-LT" sz="1800" i="1" dirty="0"/>
              <a:t>z</a:t>
            </a:r>
            <a:r>
              <a:rPr lang="pl-PL" sz="1800" i="1" dirty="0"/>
              <a:t> bałwan nić nie </a:t>
            </a:r>
            <a:r>
              <a:rPr lang="pl-PL" sz="1800" i="1" dirty="0" err="1"/>
              <a:t>ieſt</a:t>
            </a:r>
            <a:r>
              <a:rPr lang="pl-PL" sz="1800" i="1" dirty="0"/>
              <a:t> </a:t>
            </a:r>
            <a:r>
              <a:rPr lang="pl-PL" sz="1800" i="1" dirty="0" err="1"/>
              <a:t>ná</a:t>
            </a:r>
            <a:r>
              <a:rPr lang="pl-PL" sz="1800" i="1" dirty="0"/>
              <a:t> </a:t>
            </a:r>
            <a:r>
              <a:rPr lang="pl-PL" sz="1800" i="1" dirty="0" err="1"/>
              <a:t>świećie</a:t>
            </a:r>
            <a:r>
              <a:rPr lang="pl-PL" sz="1800" dirty="0"/>
              <a:t> (1 Kor 8,4; PK I 78).</a:t>
            </a:r>
            <a:endParaRPr lang="lt-LT" sz="1800" dirty="0"/>
          </a:p>
          <a:p>
            <a:r>
              <a:rPr lang="pl-PL" sz="1800" dirty="0"/>
              <a:t> </a:t>
            </a:r>
            <a:endParaRPr lang="lt-LT" sz="1800" dirty="0"/>
          </a:p>
          <a:p>
            <a:r>
              <a:rPr lang="pl-PL" sz="1800" dirty="0"/>
              <a:t>9a. </a:t>
            </a:r>
            <a:r>
              <a:rPr lang="pl-PL" sz="1800" i="1" dirty="0" err="1"/>
              <a:t>Azumuß</a:t>
            </a:r>
            <a:r>
              <a:rPr lang="pl-PL" sz="1800" i="1" dirty="0"/>
              <a:t> </a:t>
            </a:r>
            <a:r>
              <a:rPr lang="pl-PL" sz="1800" i="1" dirty="0" err="1"/>
              <a:t>zuwi</a:t>
            </a:r>
            <a:r>
              <a:rPr lang="pl-PL" sz="1800" i="1" dirty="0"/>
              <a:t> </a:t>
            </a:r>
            <a:r>
              <a:rPr lang="pl-PL" sz="1800" i="1" dirty="0" err="1"/>
              <a:t>didziu</a:t>
            </a:r>
            <a:r>
              <a:rPr lang="pl-PL" sz="1800" i="1" dirty="0"/>
              <a:t> / «</a:t>
            </a:r>
            <a:r>
              <a:rPr lang="pl-PL" sz="1800" i="1" u="sng" dirty="0" err="1"/>
              <a:t>tay</a:t>
            </a:r>
            <a:r>
              <a:rPr lang="pl-PL" sz="1800" i="1" u="sng" dirty="0"/>
              <a:t> </a:t>
            </a:r>
            <a:r>
              <a:rPr lang="pl-PL" sz="1800" i="1" u="sng" dirty="0" err="1"/>
              <a:t>ira</a:t>
            </a:r>
            <a:r>
              <a:rPr lang="pl-PL" sz="1800" i="1" u="sng" dirty="0"/>
              <a:t> welinu</a:t>
            </a:r>
            <a:r>
              <a:rPr lang="pl-PL" sz="1800" i="1" dirty="0"/>
              <a:t>» / </a:t>
            </a:r>
            <a:r>
              <a:rPr lang="pl-PL" sz="1800" i="1" dirty="0" err="1"/>
              <a:t>kuri</a:t>
            </a:r>
            <a:r>
              <a:rPr lang="pl-PL" sz="1800" i="1" dirty="0"/>
              <a:t> </a:t>
            </a:r>
            <a:r>
              <a:rPr lang="pl-PL" sz="1800" i="1" dirty="0" err="1"/>
              <a:t>marioſe</a:t>
            </a:r>
            <a:r>
              <a:rPr lang="pl-PL" sz="1800" i="1" dirty="0"/>
              <a:t> </a:t>
            </a:r>
            <a:r>
              <a:rPr lang="pl-PL" sz="1800" i="1" dirty="0" err="1"/>
              <a:t>ira</a:t>
            </a:r>
            <a:r>
              <a:rPr lang="pl-PL" sz="1800" dirty="0"/>
              <a:t> (PS II 69)</a:t>
            </a:r>
            <a:endParaRPr lang="lt-LT" sz="1800" dirty="0"/>
          </a:p>
          <a:p>
            <a:r>
              <a:rPr lang="pl-PL" sz="1800" dirty="0"/>
              <a:t>9b. </a:t>
            </a:r>
            <a:r>
              <a:rPr lang="pl-PL" sz="1800" i="1" dirty="0" err="1"/>
              <a:t>Ʒabiie</a:t>
            </a:r>
            <a:r>
              <a:rPr lang="pl-PL" sz="1800" i="1" dirty="0"/>
              <a:t> </a:t>
            </a:r>
            <a:r>
              <a:rPr lang="pl-PL" sz="1800" i="1" dirty="0" err="1"/>
              <a:t>wielorybá</a:t>
            </a:r>
            <a:r>
              <a:rPr lang="pl-PL" sz="1800" i="1" dirty="0"/>
              <a:t> / </a:t>
            </a:r>
            <a:r>
              <a:rPr lang="pl-PL" sz="1800" i="1" dirty="0" err="1"/>
              <a:t>ktory</a:t>
            </a:r>
            <a:r>
              <a:rPr lang="pl-PL" sz="1800" i="1" dirty="0"/>
              <a:t> </a:t>
            </a:r>
            <a:r>
              <a:rPr lang="pl-PL" sz="1800" i="1" dirty="0" err="1"/>
              <a:t>ieſt</a:t>
            </a:r>
            <a:r>
              <a:rPr lang="pl-PL" sz="1800" i="1" dirty="0"/>
              <a:t> w </a:t>
            </a:r>
            <a:r>
              <a:rPr lang="pl-PL" sz="1800" i="1" dirty="0" err="1"/>
              <a:t>morʒu</a:t>
            </a:r>
            <a:r>
              <a:rPr lang="pl-PL" sz="1800" dirty="0"/>
              <a:t> (Iz 27,1</a:t>
            </a:r>
            <a:r>
              <a:rPr lang="pl-PL" sz="1800" b="1" dirty="0"/>
              <a:t>; </a:t>
            </a:r>
            <a:r>
              <a:rPr lang="pl-PL" sz="1800" dirty="0"/>
              <a:t>PK II 69)</a:t>
            </a:r>
            <a:endParaRPr lang="lt-LT" sz="1800" dirty="0"/>
          </a:p>
          <a:p>
            <a:r>
              <a:rPr lang="pl-PL" sz="1800" dirty="0"/>
              <a:t> </a:t>
            </a:r>
            <a:endParaRPr lang="lt-LT" sz="1800" dirty="0"/>
          </a:p>
          <a:p>
            <a:r>
              <a:rPr lang="pl-PL" sz="1800" dirty="0"/>
              <a:t>10a. </a:t>
            </a:r>
            <a:r>
              <a:rPr lang="pl-PL" sz="1800" i="1" dirty="0" err="1"/>
              <a:t>Iey</a:t>
            </a:r>
            <a:r>
              <a:rPr lang="pl-PL" sz="1800" i="1" dirty="0"/>
              <a:t> </a:t>
            </a:r>
            <a:r>
              <a:rPr lang="pl-PL" sz="1800" i="1" dirty="0" err="1"/>
              <a:t>gȧli</a:t>
            </a:r>
            <a:r>
              <a:rPr lang="pl-PL" sz="1800" i="1" dirty="0"/>
              <a:t> </a:t>
            </a:r>
            <a:r>
              <a:rPr lang="pl-PL" sz="1800" i="1" dirty="0" err="1"/>
              <a:t>Murinas</a:t>
            </a:r>
            <a:r>
              <a:rPr lang="pl-PL" sz="1800" i="1" dirty="0"/>
              <a:t>› </a:t>
            </a:r>
            <a:r>
              <a:rPr lang="pl-PL" sz="1800" i="1" u="sng" dirty="0" err="1"/>
              <a:t>iuodas</a:t>
            </a:r>
            <a:r>
              <a:rPr lang="pl-PL" sz="1800" i="1" u="sng" dirty="0"/>
              <a:t> </a:t>
            </a:r>
            <a:r>
              <a:rPr lang="pl-PL" sz="1800" i="1" u="sng" dirty="0" err="1"/>
              <a:t>kayp</a:t>
            </a:r>
            <a:r>
              <a:rPr lang="pl-PL" sz="1800" i="1" u="sng" dirty="0"/>
              <a:t> </a:t>
            </a:r>
            <a:r>
              <a:rPr lang="pl-PL" sz="1800" i="1" u="sng" dirty="0" err="1"/>
              <a:t>vnglis</a:t>
            </a:r>
            <a:r>
              <a:rPr lang="pl-PL" sz="1800" i="1" dirty="0"/>
              <a:t> ‹</a:t>
            </a:r>
            <a:r>
              <a:rPr lang="pl-PL" sz="1800" i="1" dirty="0" err="1"/>
              <a:t>ȧtmaynit</a:t>
            </a:r>
            <a:r>
              <a:rPr lang="pl-PL" sz="1800" i="1" dirty="0"/>
              <a:t> </a:t>
            </a:r>
            <a:r>
              <a:rPr lang="pl-PL" sz="1800" i="1" dirty="0" err="1"/>
              <a:t>odu</a:t>
            </a:r>
            <a:r>
              <a:rPr lang="pl-PL" sz="1800" i="1" dirty="0"/>
              <a:t> </a:t>
            </a:r>
            <a:r>
              <a:rPr lang="pl-PL" sz="1800" i="1" dirty="0" err="1"/>
              <a:t>ſáwo</a:t>
            </a:r>
            <a:r>
              <a:rPr lang="pl-PL" sz="1800" i="1" dirty="0"/>
              <a:t> / </a:t>
            </a:r>
            <a:r>
              <a:rPr lang="pl-PL" sz="1800" i="1" dirty="0" err="1"/>
              <a:t>ir</a:t>
            </a:r>
            <a:r>
              <a:rPr lang="pl-PL" sz="1800" i="1" dirty="0"/>
              <a:t> </a:t>
            </a:r>
            <a:r>
              <a:rPr lang="pl-PL" sz="1800" i="1" dirty="0" err="1"/>
              <a:t>luſis</a:t>
            </a:r>
            <a:r>
              <a:rPr lang="pl-PL" sz="1800" i="1" dirty="0"/>
              <a:t> </a:t>
            </a:r>
            <a:r>
              <a:rPr lang="pl-PL" sz="1800" i="1" dirty="0" err="1"/>
              <a:t>margibes</a:t>
            </a:r>
            <a:r>
              <a:rPr lang="pl-PL" sz="1800" i="1" dirty="0"/>
              <a:t> </a:t>
            </a:r>
            <a:r>
              <a:rPr lang="pl-PL" sz="1800" i="1" dirty="0" err="1"/>
              <a:t>ſáwo</a:t>
            </a:r>
            <a:r>
              <a:rPr lang="pl-PL" sz="1800" i="1" dirty="0"/>
              <a:t> / </a:t>
            </a:r>
            <a:r>
              <a:rPr lang="pl-PL" sz="1800" i="1" dirty="0" err="1"/>
              <a:t>ir</a:t>
            </a:r>
            <a:r>
              <a:rPr lang="pl-PL" sz="1800" i="1" dirty="0"/>
              <a:t> </a:t>
            </a:r>
            <a:r>
              <a:rPr lang="pl-PL" sz="1800" i="1" dirty="0" err="1"/>
              <a:t>ius</a:t>
            </a:r>
            <a:r>
              <a:rPr lang="pl-PL" sz="1800" i="1" dirty="0"/>
              <a:t> </a:t>
            </a:r>
            <a:r>
              <a:rPr lang="pl-PL" sz="1800" i="1" dirty="0" err="1"/>
              <a:t>galeſite</a:t>
            </a:r>
            <a:r>
              <a:rPr lang="pl-PL" sz="1800" i="1" dirty="0"/>
              <a:t> </a:t>
            </a:r>
            <a:r>
              <a:rPr lang="pl-PL" sz="1800" i="1" dirty="0" err="1"/>
              <a:t>gieray</a:t>
            </a:r>
            <a:r>
              <a:rPr lang="pl-PL" sz="1800" i="1" dirty="0"/>
              <a:t> </a:t>
            </a:r>
            <a:r>
              <a:rPr lang="pl-PL" sz="1800" i="1" dirty="0" err="1"/>
              <a:t>darit</a:t>
            </a:r>
            <a:r>
              <a:rPr lang="pl-PL" sz="1800" i="1" dirty="0"/>
              <a:t> / </a:t>
            </a:r>
            <a:r>
              <a:rPr lang="pl-PL" sz="1800" i="1" dirty="0" err="1"/>
              <a:t>paprati</a:t>
            </a:r>
            <a:r>
              <a:rPr lang="pl-PL" sz="1800" i="1" dirty="0"/>
              <a:t> </a:t>
            </a:r>
            <a:r>
              <a:rPr lang="pl-PL" sz="1800" i="1" dirty="0" err="1"/>
              <a:t>ir</a:t>
            </a:r>
            <a:r>
              <a:rPr lang="pl-PL" sz="1800" i="1" dirty="0"/>
              <a:t> </a:t>
            </a:r>
            <a:r>
              <a:rPr lang="pl-PL" sz="1800" i="1" dirty="0" err="1"/>
              <a:t>isſimokipikto</a:t>
            </a:r>
            <a:r>
              <a:rPr lang="pl-PL" sz="1800" dirty="0"/>
              <a:t> (PS II 158).</a:t>
            </a:r>
            <a:endParaRPr lang="lt-LT" sz="1800" dirty="0"/>
          </a:p>
          <a:p>
            <a:r>
              <a:rPr lang="pl-PL" sz="1800" dirty="0"/>
              <a:t>10b. </a:t>
            </a:r>
            <a:r>
              <a:rPr lang="pl-PL" sz="1800" i="1" dirty="0" err="1"/>
              <a:t>Ieſli</a:t>
            </a:r>
            <a:r>
              <a:rPr lang="pl-PL" sz="1800" i="1" dirty="0"/>
              <a:t> </a:t>
            </a:r>
            <a:r>
              <a:rPr lang="pl-PL" sz="1800" i="1" dirty="0" err="1"/>
              <a:t>moze</a:t>
            </a:r>
            <a:r>
              <a:rPr lang="pl-PL" sz="1800" i="1" dirty="0"/>
              <a:t> odmienić </a:t>
            </a:r>
            <a:r>
              <a:rPr lang="pl-PL" sz="1800" i="1" dirty="0" err="1"/>
              <a:t>Murʒyn</a:t>
            </a:r>
            <a:r>
              <a:rPr lang="pl-PL" sz="1800" i="1" dirty="0"/>
              <a:t> </a:t>
            </a:r>
            <a:r>
              <a:rPr lang="pl-PL" sz="1800" i="1" dirty="0" err="1"/>
              <a:t>ſkurę</a:t>
            </a:r>
            <a:r>
              <a:rPr lang="pl-PL" sz="1800" i="1" dirty="0"/>
              <a:t> </a:t>
            </a:r>
            <a:r>
              <a:rPr lang="pl-PL" sz="1800" i="1" dirty="0" err="1"/>
              <a:t>ſwoią</a:t>
            </a:r>
            <a:r>
              <a:rPr lang="pl-PL" sz="1800" i="1" dirty="0"/>
              <a:t>/ </a:t>
            </a:r>
            <a:r>
              <a:rPr lang="pl-PL" sz="1800" i="1" dirty="0" err="1"/>
              <a:t>álbo</a:t>
            </a:r>
            <a:r>
              <a:rPr lang="pl-PL" sz="1800" i="1" dirty="0"/>
              <a:t> </a:t>
            </a:r>
            <a:r>
              <a:rPr lang="pl-PL" sz="1800" i="1" dirty="0" err="1"/>
              <a:t>Pard</a:t>
            </a:r>
            <a:r>
              <a:rPr lang="pl-PL" sz="1800" i="1" dirty="0"/>
              <a:t> </a:t>
            </a:r>
            <a:r>
              <a:rPr lang="pl-PL" sz="1800" i="1" dirty="0" err="1"/>
              <a:t>pſtroćiny</a:t>
            </a:r>
            <a:r>
              <a:rPr lang="pl-PL" sz="1800" i="1" dirty="0"/>
              <a:t> </a:t>
            </a:r>
            <a:r>
              <a:rPr lang="pl-PL" sz="1800" i="1" dirty="0" err="1"/>
              <a:t>ſwoie</a:t>
            </a:r>
            <a:r>
              <a:rPr lang="pl-PL" sz="1800" i="1" dirty="0"/>
              <a:t> / y </a:t>
            </a:r>
            <a:r>
              <a:rPr lang="pl-PL" sz="1800" i="1" dirty="0" err="1"/>
              <a:t>wybędziećie</a:t>
            </a:r>
            <a:r>
              <a:rPr lang="pl-PL" sz="1800" i="1" dirty="0"/>
              <a:t> moc </a:t>
            </a:r>
            <a:r>
              <a:rPr lang="pl-PL" sz="1800" i="1" dirty="0" err="1"/>
              <a:t>dobrʒe</a:t>
            </a:r>
            <a:r>
              <a:rPr lang="pl-PL" sz="1800" i="1" dirty="0"/>
              <a:t> </a:t>
            </a:r>
            <a:r>
              <a:rPr lang="pl-PL" sz="1800" i="1" dirty="0" err="1"/>
              <a:t>cʒynić</a:t>
            </a:r>
            <a:r>
              <a:rPr lang="pl-PL" sz="1800" i="1" dirty="0"/>
              <a:t> </a:t>
            </a:r>
            <a:r>
              <a:rPr lang="pl-PL" sz="1800" i="1" dirty="0" err="1"/>
              <a:t>náucʒywßy</a:t>
            </a:r>
            <a:r>
              <a:rPr lang="pl-PL" sz="1800" i="1" dirty="0"/>
              <a:t> </a:t>
            </a:r>
            <a:r>
              <a:rPr lang="pl-PL" sz="1800" i="1" dirty="0" err="1"/>
              <a:t>ſię</a:t>
            </a:r>
            <a:r>
              <a:rPr lang="pl-PL" sz="1800" i="1" dirty="0"/>
              <a:t> </a:t>
            </a:r>
            <a:r>
              <a:rPr lang="pl-PL" sz="1800" i="1" dirty="0" err="1"/>
              <a:t>ʒłego</a:t>
            </a:r>
            <a:r>
              <a:rPr lang="pl-PL" sz="1800" dirty="0"/>
              <a:t> (PK II 158).</a:t>
            </a:r>
            <a:endParaRPr lang="lt-LT" sz="1800" dirty="0"/>
          </a:p>
          <a:p>
            <a:pPr marL="0" indent="0">
              <a:buNone/>
            </a:pPr>
            <a:r>
              <a:rPr lang="pl-PL" sz="1800" dirty="0"/>
              <a:t>.</a:t>
            </a:r>
            <a:endParaRPr lang="lt-LT" sz="1800" dirty="0"/>
          </a:p>
          <a:p>
            <a:endParaRPr lang="lt-LT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pl-PL" sz="2800" b="1" dirty="0"/>
              <a:t>Dysproporcje w warstwie  tekstu autorskiego</a:t>
            </a:r>
            <a:br>
              <a:rPr lang="lt-LT" sz="1600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 pierwszej części PK występują wtrącenia zawierające dodatkowe informacje lub dodatkowe wyjaśnienia i są to partie tekstu litewskiego. W polskiej części mamy z reguły wersję krótszą (1ab; 2ab).</a:t>
            </a:r>
            <a:endParaRPr lang="lt-LT" sz="2400" dirty="0"/>
          </a:p>
          <a:p>
            <a:pPr marL="0" indent="0">
              <a:buNone/>
            </a:pPr>
            <a:endParaRPr lang="lt-LT" sz="2400" dirty="0"/>
          </a:p>
          <a:p>
            <a:r>
              <a:rPr lang="pl-PL" sz="2400" dirty="0"/>
              <a:t> </a:t>
            </a:r>
            <a:r>
              <a:rPr lang="lt-LT" sz="2400" dirty="0"/>
              <a:t>W</a:t>
            </a:r>
            <a:r>
              <a:rPr lang="pl-PL" sz="2400" dirty="0"/>
              <a:t> drugiej części PK częściej występuje dłuższy tekst polski, ponieważ jego przekład jest bardziej swobodny (3ab).</a:t>
            </a:r>
            <a:endParaRPr lang="lt-LT" sz="2400" dirty="0"/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Przykłady</a:t>
            </a:r>
            <a:endParaRPr lang="lt-LT" sz="28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1a. </a:t>
            </a:r>
            <a:r>
              <a:rPr lang="pl-PL" sz="2400" i="1" dirty="0" err="1"/>
              <a:t>Prieg</a:t>
            </a:r>
            <a:r>
              <a:rPr lang="pl-PL" sz="2400" i="1" dirty="0"/>
              <a:t> </a:t>
            </a:r>
            <a:r>
              <a:rPr lang="pl-PL" sz="2400" i="1" dirty="0" err="1"/>
              <a:t>twirtibey</a:t>
            </a:r>
            <a:r>
              <a:rPr lang="pl-PL" sz="2400" i="1" dirty="0"/>
              <a:t> </a:t>
            </a:r>
            <a:r>
              <a:rPr lang="pl-PL" sz="2400" i="1" dirty="0" err="1"/>
              <a:t>ir</a:t>
            </a:r>
            <a:r>
              <a:rPr lang="pl-PL" sz="2400" i="1" dirty="0"/>
              <a:t> </a:t>
            </a:r>
            <a:r>
              <a:rPr lang="pl-PL" sz="2400" i="1" dirty="0" err="1"/>
              <a:t>drutibey</a:t>
            </a:r>
            <a:r>
              <a:rPr lang="pl-PL" sz="2400" i="1" dirty="0"/>
              <a:t> </a:t>
            </a:r>
            <a:r>
              <a:rPr lang="pl-PL" sz="2400" i="1" dirty="0" err="1"/>
              <a:t>tikieimo</a:t>
            </a:r>
            <a:r>
              <a:rPr lang="pl-PL" sz="2400" i="1" dirty="0"/>
              <a:t> </a:t>
            </a:r>
            <a:r>
              <a:rPr lang="pl-PL" sz="2400" i="1" dirty="0" err="1"/>
              <a:t>reykia</a:t>
            </a:r>
            <a:r>
              <a:rPr lang="pl-PL" sz="2400" i="1" dirty="0"/>
              <a:t> </a:t>
            </a:r>
            <a:r>
              <a:rPr lang="pl-PL" sz="2400" i="1" dirty="0" err="1"/>
              <a:t>ßwyntay</a:t>
            </a:r>
            <a:r>
              <a:rPr lang="pl-PL" sz="2400" i="1" dirty="0"/>
              <a:t> </a:t>
            </a:r>
            <a:r>
              <a:rPr lang="pl-PL" sz="2400" i="1" dirty="0" err="1"/>
              <a:t>giwent</a:t>
            </a:r>
            <a:r>
              <a:rPr lang="pl-PL" sz="2400" i="1" dirty="0"/>
              <a:t>. Tu </a:t>
            </a:r>
            <a:r>
              <a:rPr lang="pl-PL" sz="2400" i="1" dirty="0" err="1"/>
              <a:t>azułayko</a:t>
            </a:r>
            <a:r>
              <a:rPr lang="pl-PL" sz="2400" i="1" dirty="0"/>
              <a:t> kas / </a:t>
            </a:r>
            <a:r>
              <a:rPr lang="pl-PL" sz="2400" i="1" dirty="0" err="1"/>
              <a:t>kad</a:t>
            </a:r>
            <a:r>
              <a:rPr lang="pl-PL" sz="2400" i="1" dirty="0"/>
              <a:t> </a:t>
            </a:r>
            <a:r>
              <a:rPr lang="pl-PL" sz="2400" i="1" dirty="0" err="1"/>
              <a:t>pradeis</a:t>
            </a:r>
            <a:r>
              <a:rPr lang="pl-PL" sz="2400" i="1" dirty="0"/>
              <a:t> </a:t>
            </a:r>
            <a:r>
              <a:rPr lang="pl-PL" sz="2400" i="1" dirty="0" err="1"/>
              <a:t>ßwyntu</a:t>
            </a:r>
            <a:r>
              <a:rPr lang="pl-PL" sz="2400" i="1" dirty="0"/>
              <a:t> </a:t>
            </a:r>
            <a:r>
              <a:rPr lang="pl-PL" sz="2400" i="1" dirty="0" err="1"/>
              <a:t>giwenimu</a:t>
            </a:r>
            <a:r>
              <a:rPr lang="pl-PL" sz="2400" i="1" dirty="0"/>
              <a:t> / </a:t>
            </a:r>
            <a:r>
              <a:rPr lang="pl-PL" sz="2400" i="1" u="sng" dirty="0" err="1"/>
              <a:t>ir</a:t>
            </a:r>
            <a:r>
              <a:rPr lang="pl-PL" sz="2400" i="1" u="sng" dirty="0"/>
              <a:t> </a:t>
            </a:r>
            <a:r>
              <a:rPr lang="pl-PL" sz="2400" i="1" u="sng" dirty="0" err="1"/>
              <a:t>azuſimiłeis</a:t>
            </a:r>
            <a:r>
              <a:rPr lang="pl-PL" sz="2400" i="1" u="sng" dirty="0"/>
              <a:t> </a:t>
            </a:r>
            <a:r>
              <a:rPr lang="pl-PL" sz="2400" i="1" u="sng" dirty="0" err="1"/>
              <a:t>gieru</a:t>
            </a:r>
            <a:r>
              <a:rPr lang="pl-PL" sz="2400" i="1" u="sng" dirty="0"/>
              <a:t> </a:t>
            </a:r>
            <a:r>
              <a:rPr lang="pl-PL" sz="2400" i="1" u="sng" dirty="0" err="1"/>
              <a:t>darbu</a:t>
            </a:r>
            <a:r>
              <a:rPr lang="pl-PL" sz="2400" i="1" dirty="0"/>
              <a:t> / </a:t>
            </a:r>
            <a:r>
              <a:rPr lang="pl-PL" sz="2400" i="1" dirty="0" err="1"/>
              <a:t>ne</a:t>
            </a:r>
            <a:r>
              <a:rPr lang="pl-PL" sz="2400" i="1" dirty="0"/>
              <a:t> </a:t>
            </a:r>
            <a:r>
              <a:rPr lang="pl-PL" sz="2400" i="1" dirty="0" err="1"/>
              <a:t>pameta</a:t>
            </a:r>
            <a:r>
              <a:rPr lang="pl-PL" sz="2400" i="1" dirty="0"/>
              <a:t> </a:t>
            </a:r>
            <a:r>
              <a:rPr lang="pl-PL" sz="2400" i="1" dirty="0" err="1"/>
              <a:t>iu</a:t>
            </a:r>
            <a:r>
              <a:rPr lang="pl-PL" sz="2400" i="1" dirty="0"/>
              <a:t> / </a:t>
            </a:r>
            <a:r>
              <a:rPr lang="pl-PL" sz="2400" i="1" dirty="0" err="1"/>
              <a:t>notſimayno</a:t>
            </a:r>
            <a:r>
              <a:rPr lang="pl-PL" sz="2400" i="1" dirty="0"/>
              <a:t> </a:t>
            </a:r>
            <a:r>
              <a:rPr lang="pl-PL" sz="2400" i="1" dirty="0" err="1"/>
              <a:t>pigay</a:t>
            </a:r>
            <a:r>
              <a:rPr lang="pl-PL" sz="2400" i="1" dirty="0"/>
              <a:t> </a:t>
            </a:r>
            <a:r>
              <a:rPr lang="pl-PL" sz="2400" i="1" dirty="0" err="1"/>
              <a:t>ne</a:t>
            </a:r>
            <a:r>
              <a:rPr lang="pl-PL" sz="2400" i="1" dirty="0"/>
              <a:t> del </a:t>
            </a:r>
            <a:r>
              <a:rPr lang="pl-PL" sz="2400" i="1" dirty="0" err="1"/>
              <a:t>iokiu</a:t>
            </a:r>
            <a:r>
              <a:rPr lang="pl-PL" sz="2400" i="1" dirty="0"/>
              <a:t> </a:t>
            </a:r>
            <a:r>
              <a:rPr lang="pl-PL" sz="2400" i="1" dirty="0" err="1"/>
              <a:t>weiu</a:t>
            </a:r>
            <a:r>
              <a:rPr lang="pl-PL" sz="2400" i="1" dirty="0"/>
              <a:t> </a:t>
            </a:r>
            <a:r>
              <a:rPr lang="pl-PL" sz="2400" i="1" dirty="0" err="1"/>
              <a:t>pagundimu</a:t>
            </a:r>
            <a:r>
              <a:rPr lang="pl-PL" sz="2400" i="1" dirty="0"/>
              <a:t> </a:t>
            </a:r>
            <a:r>
              <a:rPr lang="pl-PL" sz="2400" i="1" dirty="0" err="1"/>
              <a:t>tułu</a:t>
            </a:r>
            <a:r>
              <a:rPr lang="pl-PL" sz="2400" i="1" dirty="0"/>
              <a:t> / </a:t>
            </a:r>
            <a:r>
              <a:rPr lang="pl-PL" sz="2400" i="1" dirty="0" err="1"/>
              <a:t>ſunkibiu</a:t>
            </a:r>
            <a:r>
              <a:rPr lang="pl-PL" sz="2400" i="1" dirty="0"/>
              <a:t> / </a:t>
            </a:r>
            <a:r>
              <a:rPr lang="pl-PL" sz="2400" i="1" dirty="0" err="1"/>
              <a:t>prieſpaudu</a:t>
            </a:r>
            <a:r>
              <a:rPr lang="pl-PL" sz="2400" i="1" dirty="0"/>
              <a:t> / </a:t>
            </a:r>
            <a:r>
              <a:rPr lang="pl-PL" sz="2400" i="1" u="sng" dirty="0" err="1"/>
              <a:t>ſtowi</a:t>
            </a:r>
            <a:r>
              <a:rPr lang="pl-PL" sz="2400" i="1" u="sng" dirty="0"/>
              <a:t> </a:t>
            </a:r>
            <a:r>
              <a:rPr lang="pl-PL" sz="2400" i="1" u="sng" dirty="0" err="1"/>
              <a:t>ſtipray</a:t>
            </a:r>
            <a:r>
              <a:rPr lang="pl-PL" sz="2400" i="1" u="sng" dirty="0"/>
              <a:t> </a:t>
            </a:r>
            <a:r>
              <a:rPr lang="pl-PL" sz="2400" i="1" u="sng" dirty="0" err="1"/>
              <a:t>prieg</a:t>
            </a:r>
            <a:r>
              <a:rPr lang="pl-PL" sz="2400" i="1" u="sng" dirty="0"/>
              <a:t> </a:t>
            </a:r>
            <a:r>
              <a:rPr lang="pl-PL" sz="2400" i="1" u="sng" dirty="0" err="1"/>
              <a:t>gieribey</a:t>
            </a:r>
            <a:r>
              <a:rPr lang="pl-PL" sz="2400" i="1" u="sng" dirty="0"/>
              <a:t> / </a:t>
            </a:r>
            <a:r>
              <a:rPr lang="pl-PL" sz="2400" i="1" u="sng" dirty="0" err="1"/>
              <a:t>kurios</a:t>
            </a:r>
            <a:r>
              <a:rPr lang="pl-PL" sz="2400" i="1" u="sng" dirty="0"/>
              <a:t> </a:t>
            </a:r>
            <a:r>
              <a:rPr lang="pl-PL" sz="2400" i="1" u="sng" dirty="0" err="1"/>
              <a:t>wienu</a:t>
            </a:r>
            <a:r>
              <a:rPr lang="pl-PL" sz="2400" i="1" u="sng" dirty="0"/>
              <a:t> kartu </a:t>
            </a:r>
            <a:r>
              <a:rPr lang="pl-PL" sz="2400" i="1" u="sng" dirty="0" err="1"/>
              <a:t>nuſitwere</a:t>
            </a:r>
            <a:r>
              <a:rPr lang="pl-PL" sz="2400" i="1" u="sng" dirty="0"/>
              <a:t> </a:t>
            </a:r>
            <a:r>
              <a:rPr lang="pl-PL" sz="2400" i="1" u="sng" dirty="0" err="1"/>
              <a:t>nuośirdziey</a:t>
            </a:r>
            <a:r>
              <a:rPr lang="pl-PL" sz="2400" i="1" u="sng" dirty="0"/>
              <a:t> </a:t>
            </a:r>
            <a:r>
              <a:rPr lang="pl-PL" sz="2400" i="1" dirty="0" err="1"/>
              <a:t>pagal</a:t>
            </a:r>
            <a:r>
              <a:rPr lang="pl-PL" sz="2400" i="1" dirty="0"/>
              <a:t> </a:t>
            </a:r>
            <a:r>
              <a:rPr lang="pl-PL" sz="2400" i="1" dirty="0" err="1"/>
              <a:t>mokſło</a:t>
            </a:r>
            <a:r>
              <a:rPr lang="pl-PL" sz="2400" i="1" dirty="0"/>
              <a:t> </a:t>
            </a:r>
            <a:r>
              <a:rPr lang="pl-PL" sz="2400" i="1" dirty="0" err="1"/>
              <a:t>Apaßtało</a:t>
            </a:r>
            <a:r>
              <a:rPr lang="pl-PL" sz="2400" dirty="0"/>
              <a:t> (PS I 44).</a:t>
            </a:r>
            <a:endParaRPr lang="lt-LT" sz="2400" dirty="0"/>
          </a:p>
          <a:p>
            <a:r>
              <a:rPr lang="pl-PL" sz="2400" dirty="0"/>
              <a:t>1b. </a:t>
            </a:r>
            <a:r>
              <a:rPr lang="pl-PL" sz="2400" i="1" dirty="0" err="1"/>
              <a:t>Prʒy</a:t>
            </a:r>
            <a:r>
              <a:rPr lang="pl-PL" sz="2400" i="1" dirty="0"/>
              <a:t> </a:t>
            </a:r>
            <a:r>
              <a:rPr lang="pl-PL" sz="2400" i="1" dirty="0" err="1"/>
              <a:t>ſtȧtecʒności</a:t>
            </a:r>
            <a:r>
              <a:rPr lang="pl-PL" sz="2400" i="1" dirty="0"/>
              <a:t> </a:t>
            </a:r>
            <a:r>
              <a:rPr lang="pl-PL" sz="2400" i="1" dirty="0" err="1"/>
              <a:t>wiáry</a:t>
            </a:r>
            <a:r>
              <a:rPr lang="pl-PL" sz="2400" i="1" dirty="0"/>
              <a:t> / </a:t>
            </a:r>
            <a:r>
              <a:rPr lang="pl-PL" sz="2400" i="1" dirty="0" err="1"/>
              <a:t>trʒebȧ</a:t>
            </a:r>
            <a:r>
              <a:rPr lang="pl-PL" sz="2400" i="1" dirty="0"/>
              <a:t> </a:t>
            </a:r>
            <a:r>
              <a:rPr lang="pl-PL" sz="2400" i="1" dirty="0" err="1"/>
              <a:t>poboznego</a:t>
            </a:r>
            <a:r>
              <a:rPr lang="pl-PL" sz="2400" i="1" dirty="0"/>
              <a:t> </a:t>
            </a:r>
            <a:r>
              <a:rPr lang="pl-PL" sz="2400" i="1" dirty="0" err="1"/>
              <a:t>zyćia</a:t>
            </a:r>
            <a:r>
              <a:rPr lang="pl-PL" sz="2400" i="1" dirty="0"/>
              <a:t>. Ten </a:t>
            </a:r>
            <a:r>
              <a:rPr lang="pl-PL" sz="2400" i="1" dirty="0" err="1"/>
              <a:t>ʒachowuie</a:t>
            </a:r>
            <a:r>
              <a:rPr lang="pl-PL" sz="2400" i="1" dirty="0"/>
              <a:t> gdy kto </a:t>
            </a:r>
            <a:r>
              <a:rPr lang="pl-PL" sz="2400" i="1" dirty="0" err="1"/>
              <a:t>ʒácʒąwßy</a:t>
            </a:r>
            <a:r>
              <a:rPr lang="pl-PL" sz="2400" i="1" dirty="0"/>
              <a:t> świątobliwy </a:t>
            </a:r>
            <a:r>
              <a:rPr lang="pl-PL" sz="2400" i="1" dirty="0" err="1"/>
              <a:t>zywot</a:t>
            </a:r>
            <a:r>
              <a:rPr lang="pl-PL" sz="2400" i="1" dirty="0"/>
              <a:t> / nie </a:t>
            </a:r>
            <a:r>
              <a:rPr lang="pl-PL" sz="2400" i="1" dirty="0" err="1"/>
              <a:t>odſtepuie</a:t>
            </a:r>
            <a:r>
              <a:rPr lang="pl-PL" sz="2400" i="1" dirty="0"/>
              <a:t> go / nie </a:t>
            </a:r>
            <a:r>
              <a:rPr lang="pl-PL" sz="2400" i="1" dirty="0" err="1"/>
              <a:t>dáiąc</a:t>
            </a:r>
            <a:r>
              <a:rPr lang="pl-PL" sz="2400" i="1" dirty="0"/>
              <a:t> </a:t>
            </a:r>
            <a:r>
              <a:rPr lang="pl-PL" sz="2400" i="1" dirty="0" err="1"/>
              <a:t>śię</a:t>
            </a:r>
            <a:r>
              <a:rPr lang="pl-PL" sz="2400" i="1" dirty="0"/>
              <a:t> </a:t>
            </a:r>
            <a:r>
              <a:rPr lang="pl-PL" sz="2400" i="1" dirty="0" err="1"/>
              <a:t>ladá</a:t>
            </a:r>
            <a:r>
              <a:rPr lang="pl-PL" sz="2400" i="1" dirty="0"/>
              <a:t> </a:t>
            </a:r>
            <a:r>
              <a:rPr lang="pl-PL" sz="2400" i="1" dirty="0" err="1"/>
              <a:t>wiȧtrom</a:t>
            </a:r>
            <a:r>
              <a:rPr lang="pl-PL" sz="2400" i="1" dirty="0"/>
              <a:t> pokus y </a:t>
            </a:r>
            <a:r>
              <a:rPr lang="pl-PL" sz="2400" i="1" dirty="0" err="1"/>
              <a:t>vċiſkow</a:t>
            </a:r>
            <a:r>
              <a:rPr lang="pl-PL" sz="2400" i="1" dirty="0"/>
              <a:t> </a:t>
            </a:r>
            <a:r>
              <a:rPr lang="pl-PL" sz="2400" i="1" dirty="0" err="1"/>
              <a:t>roʒmaitych</a:t>
            </a:r>
            <a:r>
              <a:rPr lang="pl-PL" sz="2400" i="1" dirty="0"/>
              <a:t> </a:t>
            </a:r>
            <a:r>
              <a:rPr lang="pl-PL" sz="2400" i="1" dirty="0" err="1"/>
              <a:t>vnośić</a:t>
            </a:r>
            <a:r>
              <a:rPr lang="pl-PL" sz="2400" i="1" dirty="0"/>
              <a:t> / według </a:t>
            </a:r>
            <a:r>
              <a:rPr lang="pl-PL" sz="2400" i="1" dirty="0" err="1"/>
              <a:t>náuki</a:t>
            </a:r>
            <a:r>
              <a:rPr lang="pl-PL" sz="2400" i="1" dirty="0"/>
              <a:t> </a:t>
            </a:r>
            <a:r>
              <a:rPr lang="pl-PL" sz="2400" i="1" dirty="0" err="1"/>
              <a:t>Apoſtolſkiey</a:t>
            </a:r>
            <a:r>
              <a:rPr lang="pl-PL" sz="2400" dirty="0"/>
              <a:t> (PK I 44).</a:t>
            </a:r>
            <a:endParaRPr lang="lt-LT" sz="2400" dirty="0"/>
          </a:p>
          <a:p>
            <a:endParaRPr lang="lt-LT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Przykłady</a:t>
            </a:r>
            <a:endParaRPr lang="lt-LT" sz="28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600" dirty="0"/>
              <a:t>3a. </a:t>
            </a:r>
            <a:r>
              <a:rPr lang="pl-PL" sz="2600" i="1" dirty="0" err="1"/>
              <a:t>Aba</a:t>
            </a:r>
            <a:r>
              <a:rPr lang="pl-PL" sz="2600" i="1" dirty="0"/>
              <a:t> per </a:t>
            </a:r>
            <a:r>
              <a:rPr lang="pl-PL" sz="2600" i="1" dirty="0" err="1"/>
              <a:t>tas</a:t>
            </a:r>
            <a:r>
              <a:rPr lang="pl-PL" sz="2600" i="1" dirty="0"/>
              <a:t> </a:t>
            </a:r>
            <a:r>
              <a:rPr lang="pl-PL" sz="2600" i="1" dirty="0" err="1"/>
              <a:t>redikłas</a:t>
            </a:r>
            <a:r>
              <a:rPr lang="pl-PL" sz="2600" i="1" dirty="0"/>
              <a:t> / gal </a:t>
            </a:r>
            <a:r>
              <a:rPr lang="pl-PL" sz="2600" i="1" dirty="0" err="1"/>
              <a:t>iſimanit</a:t>
            </a:r>
            <a:r>
              <a:rPr lang="pl-PL" sz="2600" i="1" dirty="0"/>
              <a:t> </a:t>
            </a:r>
            <a:r>
              <a:rPr lang="pl-PL" sz="2600" i="1" dirty="0" err="1"/>
              <a:t>tułos</a:t>
            </a:r>
            <a:r>
              <a:rPr lang="pl-PL" sz="2600" i="1" dirty="0"/>
              <a:t> </a:t>
            </a:r>
            <a:r>
              <a:rPr lang="pl-PL" sz="2600" i="1" dirty="0" err="1"/>
              <a:t>dowános</a:t>
            </a:r>
            <a:r>
              <a:rPr lang="pl-PL" sz="2600" i="1" dirty="0"/>
              <a:t> </a:t>
            </a:r>
            <a:r>
              <a:rPr lang="pl-PL" sz="2600" i="1" dirty="0" err="1"/>
              <a:t>prigimtos</a:t>
            </a:r>
            <a:r>
              <a:rPr lang="pl-PL" sz="2600" i="1" dirty="0"/>
              <a:t> / </a:t>
            </a:r>
            <a:r>
              <a:rPr lang="pl-PL" sz="2600" i="1" dirty="0" err="1"/>
              <a:t>ißmonia</a:t>
            </a:r>
            <a:r>
              <a:rPr lang="pl-PL" sz="2600" i="1" dirty="0"/>
              <a:t> </a:t>
            </a:r>
            <a:r>
              <a:rPr lang="pl-PL" sz="2600" i="1" dirty="0" err="1"/>
              <a:t>dide</a:t>
            </a:r>
            <a:r>
              <a:rPr lang="pl-PL" sz="2600" i="1" dirty="0"/>
              <a:t> / </a:t>
            </a:r>
            <a:r>
              <a:rPr lang="pl-PL" sz="2600" i="1" dirty="0" err="1"/>
              <a:t>mokſłas</a:t>
            </a:r>
            <a:r>
              <a:rPr lang="pl-PL" sz="2600" i="1" dirty="0"/>
              <a:t> / gra</a:t>
            </a:r>
            <a:r>
              <a:rPr lang="lt-LT" sz="2600" i="1" dirty="0"/>
              <a:t>z</a:t>
            </a:r>
            <a:r>
              <a:rPr lang="pl-PL" sz="2600" i="1" dirty="0"/>
              <a:t>i </a:t>
            </a:r>
            <a:r>
              <a:rPr lang="pl-PL" sz="2600" i="1" dirty="0" err="1"/>
              <a:t>i</a:t>
            </a:r>
            <a:r>
              <a:rPr lang="lt-LT" sz="2600" i="1" dirty="0"/>
              <a:t>z</a:t>
            </a:r>
            <a:r>
              <a:rPr lang="pl-PL" sz="2600" i="1" dirty="0" err="1"/>
              <a:t>kałba</a:t>
            </a:r>
            <a:r>
              <a:rPr lang="pl-PL" sz="2600" i="1" dirty="0"/>
              <a:t> / [et]c. </a:t>
            </a:r>
            <a:r>
              <a:rPr lang="pl-PL" sz="2600" i="1" dirty="0" err="1"/>
              <a:t>ſtipribe</a:t>
            </a:r>
            <a:r>
              <a:rPr lang="pl-PL" sz="2600" i="1" dirty="0"/>
              <a:t> </a:t>
            </a:r>
            <a:r>
              <a:rPr lang="pl-PL" sz="2600" i="1" dirty="0" err="1"/>
              <a:t>ir</a:t>
            </a:r>
            <a:r>
              <a:rPr lang="pl-PL" sz="2600" i="1" dirty="0"/>
              <a:t> gra</a:t>
            </a:r>
            <a:r>
              <a:rPr lang="lt-LT" sz="2600" i="1" dirty="0"/>
              <a:t>z</a:t>
            </a:r>
            <a:r>
              <a:rPr lang="pl-PL" sz="2600" i="1" dirty="0" err="1"/>
              <a:t>ibe</a:t>
            </a:r>
            <a:r>
              <a:rPr lang="pl-PL" sz="2600" i="1" dirty="0"/>
              <a:t> kuno / </a:t>
            </a:r>
            <a:r>
              <a:rPr lang="pl-PL" sz="2600" i="1" dirty="0" err="1"/>
              <a:t>kurias</a:t>
            </a:r>
            <a:r>
              <a:rPr lang="pl-PL" sz="2600" i="1" dirty="0"/>
              <a:t> </a:t>
            </a:r>
            <a:r>
              <a:rPr lang="pl-PL" sz="2600" i="1" dirty="0" err="1"/>
              <a:t>pawerćia</a:t>
            </a:r>
            <a:r>
              <a:rPr lang="pl-PL" sz="2600" i="1" dirty="0"/>
              <a:t> </a:t>
            </a:r>
            <a:r>
              <a:rPr lang="pl-PL" sz="2600" i="1" dirty="0" err="1"/>
              <a:t>vnt</a:t>
            </a:r>
            <a:r>
              <a:rPr lang="pl-PL" sz="2600" i="1" dirty="0"/>
              <a:t> </a:t>
            </a:r>
            <a:r>
              <a:rPr lang="pl-PL" sz="2600" i="1" dirty="0" err="1"/>
              <a:t>tułu</a:t>
            </a:r>
            <a:r>
              <a:rPr lang="pl-PL" sz="2600" i="1" dirty="0"/>
              <a:t> </a:t>
            </a:r>
            <a:r>
              <a:rPr lang="pl-PL" sz="2600" i="1" dirty="0" err="1"/>
              <a:t>nuſideimu</a:t>
            </a:r>
            <a:r>
              <a:rPr lang="pl-PL" sz="2600" i="1" dirty="0"/>
              <a:t> </a:t>
            </a:r>
            <a:r>
              <a:rPr lang="pl-PL" sz="2600" i="1" dirty="0" err="1"/>
              <a:t>ir</a:t>
            </a:r>
            <a:r>
              <a:rPr lang="pl-PL" sz="2600" i="1" dirty="0"/>
              <a:t> </a:t>
            </a:r>
            <a:r>
              <a:rPr lang="pl-PL" sz="2600" i="1" dirty="0" err="1"/>
              <a:t>Diewo</a:t>
            </a:r>
            <a:r>
              <a:rPr lang="pl-PL" sz="2600" i="1" dirty="0"/>
              <a:t> pa</a:t>
            </a:r>
            <a:r>
              <a:rPr lang="lt-LT" sz="2600" i="1" dirty="0"/>
              <a:t>z</a:t>
            </a:r>
            <a:r>
              <a:rPr lang="pl-PL" sz="2600" i="1" dirty="0" err="1"/>
              <a:t>ieydimo</a:t>
            </a:r>
            <a:r>
              <a:rPr lang="pl-PL" sz="2600" dirty="0"/>
              <a:t> (PS II 72).</a:t>
            </a:r>
            <a:endParaRPr lang="lt-LT" sz="2600" dirty="0"/>
          </a:p>
          <a:p>
            <a:r>
              <a:rPr lang="pl-PL" sz="2600" dirty="0"/>
              <a:t>3b. </a:t>
            </a:r>
            <a:r>
              <a:rPr lang="pl-PL" sz="2600" i="1" dirty="0" err="1"/>
              <a:t>Abo</a:t>
            </a:r>
            <a:r>
              <a:rPr lang="pl-PL" sz="2600" i="1" dirty="0"/>
              <a:t> </a:t>
            </a:r>
            <a:r>
              <a:rPr lang="pl-PL" sz="2600" i="1" dirty="0" err="1"/>
              <a:t>teʒ</a:t>
            </a:r>
            <a:r>
              <a:rPr lang="pl-PL" sz="2600" i="1" dirty="0"/>
              <a:t> </a:t>
            </a:r>
            <a:r>
              <a:rPr lang="pl-PL" sz="2600" i="1" dirty="0" err="1"/>
              <a:t>prʒeʒ</a:t>
            </a:r>
            <a:r>
              <a:rPr lang="pl-PL" sz="2600" i="1" dirty="0"/>
              <a:t> ten </a:t>
            </a:r>
            <a:r>
              <a:rPr lang="pl-PL" sz="2600" i="1" dirty="0" err="1"/>
              <a:t>vbior</a:t>
            </a:r>
            <a:r>
              <a:rPr lang="pl-PL" sz="2600" i="1" dirty="0"/>
              <a:t> / </a:t>
            </a:r>
            <a:r>
              <a:rPr lang="pl-PL" sz="2600" i="1" dirty="0" err="1"/>
              <a:t>mog</a:t>
            </a:r>
            <a:r>
              <a:rPr lang="lt-LT" sz="2600" i="1" dirty="0"/>
              <a:t>l</a:t>
            </a:r>
            <a:r>
              <a:rPr lang="pl-PL" sz="2600" i="1" dirty="0"/>
              <a:t> </a:t>
            </a:r>
            <a:r>
              <a:rPr lang="pl-PL" sz="2600" i="1" dirty="0" err="1"/>
              <a:t>ſi</a:t>
            </a:r>
            <a:r>
              <a:rPr lang="lt-LT" sz="2600" i="1" dirty="0"/>
              <a:t>ę</a:t>
            </a:r>
            <a:r>
              <a:rPr lang="pl-PL" sz="2600" i="1" dirty="0"/>
              <a:t> </a:t>
            </a:r>
            <a:r>
              <a:rPr lang="pl-PL" sz="2600" i="1" dirty="0" err="1"/>
              <a:t>roʒumieć</a:t>
            </a:r>
            <a:r>
              <a:rPr lang="pl-PL" sz="2600" i="1" dirty="0"/>
              <a:t> </a:t>
            </a:r>
            <a:r>
              <a:rPr lang="pl-PL" sz="2600" i="1" dirty="0" err="1"/>
              <a:t>roʒne</a:t>
            </a:r>
            <a:r>
              <a:rPr lang="pl-PL" sz="2600" i="1" dirty="0"/>
              <a:t> </a:t>
            </a:r>
            <a:r>
              <a:rPr lang="pl-PL" sz="2600" i="1" dirty="0" err="1"/>
              <a:t>dáry</a:t>
            </a:r>
            <a:r>
              <a:rPr lang="pl-PL" sz="2600" i="1" dirty="0"/>
              <a:t> </a:t>
            </a:r>
            <a:r>
              <a:rPr lang="pl-PL" sz="2600" i="1" dirty="0" err="1"/>
              <a:t>prʒyrodʒone</a:t>
            </a:r>
            <a:r>
              <a:rPr lang="pl-PL" sz="2600" i="1" dirty="0"/>
              <a:t>: </a:t>
            </a:r>
            <a:r>
              <a:rPr lang="pl-PL" sz="2600" i="1" dirty="0" err="1"/>
              <a:t>roʒum</a:t>
            </a:r>
            <a:r>
              <a:rPr lang="pl-PL" sz="2600" i="1" dirty="0"/>
              <a:t> wielki / </a:t>
            </a:r>
            <a:r>
              <a:rPr lang="pl-PL" sz="2600" i="1" dirty="0" err="1"/>
              <a:t>vmiei</a:t>
            </a:r>
            <a:r>
              <a:rPr lang="lt-LT" sz="2600" i="1" dirty="0"/>
              <a:t>ę</a:t>
            </a:r>
            <a:r>
              <a:rPr lang="pl-PL" sz="2600" i="1" dirty="0" err="1"/>
              <a:t>tność</a:t>
            </a:r>
            <a:r>
              <a:rPr lang="pl-PL" sz="2600" i="1" dirty="0"/>
              <a:t> / wymowa /[et]c. </a:t>
            </a:r>
            <a:r>
              <a:rPr lang="pl-PL" sz="2600" i="1" dirty="0" err="1"/>
              <a:t>duʒość</a:t>
            </a:r>
            <a:r>
              <a:rPr lang="pl-PL" sz="2600" i="1" dirty="0"/>
              <a:t> / y pi</a:t>
            </a:r>
            <a:r>
              <a:rPr lang="lt-LT" sz="2600" i="1" dirty="0"/>
              <a:t>ę</a:t>
            </a:r>
            <a:r>
              <a:rPr lang="pl-PL" sz="2600" i="1" dirty="0" err="1"/>
              <a:t>kność</a:t>
            </a:r>
            <a:r>
              <a:rPr lang="pl-PL" sz="2600" i="1" dirty="0"/>
              <a:t> </a:t>
            </a:r>
            <a:r>
              <a:rPr lang="pl-PL" sz="2600" i="1" dirty="0" err="1"/>
              <a:t>ćiáłá</a:t>
            </a:r>
            <a:r>
              <a:rPr lang="pl-PL" sz="2600" i="1" dirty="0"/>
              <a:t> / </a:t>
            </a:r>
            <a:r>
              <a:rPr lang="pl-PL" sz="2600" i="1" dirty="0" err="1"/>
              <a:t>ktore</a:t>
            </a:r>
            <a:r>
              <a:rPr lang="pl-PL" sz="2600" i="1" dirty="0"/>
              <a:t> </a:t>
            </a:r>
            <a:r>
              <a:rPr lang="pl-PL" sz="2600" i="1" dirty="0" err="1"/>
              <a:t>wßytkie</a:t>
            </a:r>
            <a:r>
              <a:rPr lang="pl-PL" sz="2600" i="1" dirty="0"/>
              <a:t> </a:t>
            </a:r>
            <a:r>
              <a:rPr lang="pl-PL" sz="2600" i="1" dirty="0" err="1"/>
              <a:t>obráca</a:t>
            </a:r>
            <a:r>
              <a:rPr lang="pl-PL" sz="2600" i="1" dirty="0"/>
              <a:t> </a:t>
            </a:r>
            <a:r>
              <a:rPr lang="pl-PL" sz="2600" i="1" dirty="0" err="1"/>
              <a:t>ná</a:t>
            </a:r>
            <a:r>
              <a:rPr lang="pl-PL" sz="2600" i="1" dirty="0"/>
              <a:t> </a:t>
            </a:r>
            <a:r>
              <a:rPr lang="pl-PL" sz="2600" i="1" dirty="0" err="1"/>
              <a:t>roʒmáite</a:t>
            </a:r>
            <a:r>
              <a:rPr lang="pl-PL" sz="2600" i="1" dirty="0"/>
              <a:t> </a:t>
            </a:r>
            <a:r>
              <a:rPr lang="pl-PL" sz="2600" i="1" dirty="0" err="1"/>
              <a:t>grʒechy</a:t>
            </a:r>
            <a:r>
              <a:rPr lang="pl-PL" sz="2600" i="1" dirty="0"/>
              <a:t> / y </a:t>
            </a:r>
            <a:r>
              <a:rPr lang="pl-PL" sz="2600" i="1" dirty="0" err="1"/>
              <a:t>obráʒy</a:t>
            </a:r>
            <a:r>
              <a:rPr lang="pl-PL" sz="2600" i="1" dirty="0"/>
              <a:t> </a:t>
            </a:r>
            <a:r>
              <a:rPr lang="pl-PL" sz="2600" i="1" dirty="0" err="1"/>
              <a:t>Boʒe</a:t>
            </a:r>
            <a:r>
              <a:rPr lang="pl-PL" sz="2600" i="1" dirty="0"/>
              <a:t> </a:t>
            </a:r>
            <a:r>
              <a:rPr lang="pl-PL" sz="2600" i="1" u="sng" dirty="0"/>
              <a:t>/ á </a:t>
            </a:r>
            <a:r>
              <a:rPr lang="pl-PL" sz="2600" i="1" u="sng" dirty="0" err="1"/>
              <a:t>ʒátym</a:t>
            </a:r>
            <a:r>
              <a:rPr lang="pl-PL" sz="2600" i="1" u="sng" dirty="0"/>
              <a:t> </a:t>
            </a:r>
            <a:r>
              <a:rPr lang="pl-PL" sz="2600" i="1" u="sng" dirty="0" err="1"/>
              <a:t>Dyábeł</a:t>
            </a:r>
            <a:r>
              <a:rPr lang="pl-PL" sz="2600" i="1" u="sng" dirty="0"/>
              <a:t> </a:t>
            </a:r>
            <a:r>
              <a:rPr lang="pl-PL" sz="2600" i="1" u="sng" dirty="0" err="1"/>
              <a:t>prʒychodʒi</a:t>
            </a:r>
            <a:r>
              <a:rPr lang="pl-PL" sz="2600" i="1" u="sng" dirty="0"/>
              <a:t> do niego mile y </a:t>
            </a:r>
            <a:r>
              <a:rPr lang="pl-PL" sz="2600" i="1" u="sng" dirty="0" err="1"/>
              <a:t>łácno</a:t>
            </a:r>
            <a:r>
              <a:rPr lang="pl-PL" sz="2600" i="1" u="sng" dirty="0"/>
              <a:t> </a:t>
            </a:r>
            <a:r>
              <a:rPr lang="pl-PL" sz="2600" dirty="0"/>
              <a:t>(PK II 72).</a:t>
            </a:r>
            <a:endParaRPr lang="lt-LT" sz="2600" dirty="0"/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ristina\Desktop\ilustracje postyllografia\0008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85825"/>
            <a:ext cx="5903913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11560" y="-171400"/>
            <a:ext cx="7774632" cy="2736304"/>
          </a:xfrm>
        </p:spPr>
        <p:txBody>
          <a:bodyPr>
            <a:normAutofit/>
          </a:bodyPr>
          <a:lstStyle/>
          <a:p>
            <a:r>
              <a:rPr lang="pl-PL" sz="2800" b="1" dirty="0"/>
              <a:t>Dysproporcje w warstwie  tekstu autorskiego</a:t>
            </a:r>
            <a:br>
              <a:rPr lang="lt-LT" sz="4000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6688832" cy="4104456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Czasami powodem takich dysproporcji było dążenie autora do większej dbałości o tekst litewski, przejawiające się między innymi w doborze wielu określeń uplastyczniających obraz i wpływających na jasność przekazu</a:t>
            </a:r>
            <a:r>
              <a:rPr lang="lt-LT" dirty="0"/>
              <a:t>:</a:t>
            </a:r>
            <a:endParaRPr lang="lt-LT" dirty="0"/>
          </a:p>
          <a:p>
            <a:endParaRPr lang="lt-LT" dirty="0">
              <a:solidFill>
                <a:schemeClr val="tx1"/>
              </a:solidFill>
            </a:endParaRPr>
          </a:p>
          <a:p>
            <a:pPr algn="just"/>
            <a:r>
              <a:rPr lang="pl-PL" sz="2800" i="1" dirty="0" err="1">
                <a:solidFill>
                  <a:schemeClr val="tx1"/>
                </a:solidFill>
              </a:rPr>
              <a:t>numirt</a:t>
            </a:r>
            <a:r>
              <a:rPr lang="pl-PL" sz="2800" i="1" dirty="0">
                <a:solidFill>
                  <a:schemeClr val="tx1"/>
                </a:solidFill>
              </a:rPr>
              <a:t> </a:t>
            </a:r>
            <a:r>
              <a:rPr lang="pl-PL" sz="2800" i="1" u="sng" dirty="0" err="1">
                <a:solidFill>
                  <a:schemeClr val="tx1"/>
                </a:solidFill>
              </a:rPr>
              <a:t>gieyde</a:t>
            </a:r>
            <a:r>
              <a:rPr lang="pl-PL" sz="2800" i="1" u="sng" dirty="0">
                <a:solidFill>
                  <a:schemeClr val="tx1"/>
                </a:solidFill>
              </a:rPr>
              <a:t> </a:t>
            </a:r>
            <a:r>
              <a:rPr lang="pl-PL" sz="2800" i="1" u="sng" dirty="0" err="1">
                <a:solidFill>
                  <a:schemeClr val="tx1"/>
                </a:solidFill>
              </a:rPr>
              <a:t>ir</a:t>
            </a:r>
            <a:r>
              <a:rPr lang="pl-PL" sz="2800" i="1" u="sng" dirty="0">
                <a:solidFill>
                  <a:schemeClr val="tx1"/>
                </a:solidFill>
              </a:rPr>
              <a:t> </a:t>
            </a:r>
            <a:r>
              <a:rPr lang="pl-PL" sz="2800" i="1" u="sng" dirty="0" err="1">
                <a:solidFill>
                  <a:schemeClr val="tx1"/>
                </a:solidFill>
              </a:rPr>
              <a:t>troßko</a:t>
            </a:r>
            <a:r>
              <a:rPr lang="pl-PL" sz="2800" b="1" i="1" dirty="0">
                <a:solidFill>
                  <a:schemeClr val="tx1"/>
                </a:solidFill>
              </a:rPr>
              <a:t> - </a:t>
            </a:r>
            <a:r>
              <a:rPr lang="pl-PL" sz="2800" i="1" dirty="0" err="1">
                <a:solidFill>
                  <a:schemeClr val="tx1"/>
                </a:solidFill>
              </a:rPr>
              <a:t>vmrʒeć</a:t>
            </a:r>
            <a:r>
              <a:rPr lang="pl-PL" sz="2800" i="1" dirty="0">
                <a:solidFill>
                  <a:schemeClr val="tx1"/>
                </a:solidFill>
              </a:rPr>
              <a:t> </a:t>
            </a:r>
            <a:r>
              <a:rPr lang="pl-PL" sz="2800" i="1" u="sng" dirty="0">
                <a:solidFill>
                  <a:schemeClr val="tx1"/>
                </a:solidFill>
              </a:rPr>
              <a:t>pragnął</a:t>
            </a:r>
            <a:r>
              <a:rPr lang="pl-PL" sz="2800" dirty="0">
                <a:solidFill>
                  <a:schemeClr val="tx1"/>
                </a:solidFill>
              </a:rPr>
              <a:t> (PK I 37)</a:t>
            </a:r>
            <a:endParaRPr lang="lt-LT" sz="2800" dirty="0">
              <a:solidFill>
                <a:schemeClr val="tx1"/>
              </a:solidFill>
            </a:endParaRPr>
          </a:p>
          <a:p>
            <a:pPr algn="just"/>
            <a:r>
              <a:rPr lang="pl-PL" sz="2800" i="1" dirty="0" err="1">
                <a:solidFill>
                  <a:schemeClr val="tx1"/>
                </a:solidFill>
              </a:rPr>
              <a:t>mokſłu</a:t>
            </a:r>
            <a:r>
              <a:rPr lang="pl-PL" sz="2800" i="1" dirty="0">
                <a:solidFill>
                  <a:schemeClr val="tx1"/>
                </a:solidFill>
              </a:rPr>
              <a:t> </a:t>
            </a:r>
            <a:r>
              <a:rPr lang="pl-PL" sz="2800" i="1" u="sng" dirty="0" err="1">
                <a:solidFill>
                  <a:schemeClr val="tx1"/>
                </a:solidFill>
              </a:rPr>
              <a:t>nauiu</a:t>
            </a:r>
            <a:r>
              <a:rPr lang="pl-PL" sz="2800" b="1" i="1" u="sng" dirty="0">
                <a:solidFill>
                  <a:schemeClr val="tx1"/>
                </a:solidFill>
              </a:rPr>
              <a:t> </a:t>
            </a:r>
            <a:r>
              <a:rPr lang="pl-PL" sz="2800" i="1" u="sng" dirty="0" err="1">
                <a:solidFill>
                  <a:schemeClr val="tx1"/>
                </a:solidFill>
              </a:rPr>
              <a:t>ir</a:t>
            </a:r>
            <a:r>
              <a:rPr lang="pl-PL" sz="2800" i="1" u="sng" dirty="0">
                <a:solidFill>
                  <a:schemeClr val="tx1"/>
                </a:solidFill>
              </a:rPr>
              <a:t> </a:t>
            </a:r>
            <a:r>
              <a:rPr lang="pl-PL" sz="2800" i="1" u="sng" dirty="0" err="1">
                <a:solidFill>
                  <a:schemeClr val="tx1"/>
                </a:solidFill>
              </a:rPr>
              <a:t>neſeney</a:t>
            </a:r>
            <a:r>
              <a:rPr lang="pl-PL" sz="2800" i="1" u="sng" dirty="0">
                <a:solidFill>
                  <a:schemeClr val="tx1"/>
                </a:solidFill>
              </a:rPr>
              <a:t> </a:t>
            </a:r>
            <a:r>
              <a:rPr lang="pl-PL" sz="2800" i="1" u="sng" dirty="0" err="1">
                <a:solidFill>
                  <a:schemeClr val="tx1"/>
                </a:solidFill>
              </a:rPr>
              <a:t>pramanitu</a:t>
            </a:r>
            <a:r>
              <a:rPr lang="pl-PL" sz="2800" b="1" i="1" dirty="0">
                <a:solidFill>
                  <a:schemeClr val="tx1"/>
                </a:solidFill>
              </a:rPr>
              <a:t>  - </a:t>
            </a:r>
            <a:r>
              <a:rPr lang="pl-PL" sz="2800" i="1" dirty="0">
                <a:solidFill>
                  <a:schemeClr val="tx1"/>
                </a:solidFill>
              </a:rPr>
              <a:t>nauki </a:t>
            </a:r>
            <a:r>
              <a:rPr lang="pl-PL" sz="2800" i="1" u="sng" dirty="0" err="1">
                <a:solidFill>
                  <a:schemeClr val="tx1"/>
                </a:solidFill>
              </a:rPr>
              <a:t>nowey</a:t>
            </a:r>
            <a:r>
              <a:rPr lang="pl-PL" sz="2800" dirty="0">
                <a:solidFill>
                  <a:schemeClr val="tx1"/>
                </a:solidFill>
              </a:rPr>
              <a:t> (PK I 43)</a:t>
            </a:r>
            <a:endParaRPr lang="lt-LT" sz="2800" dirty="0">
              <a:solidFill>
                <a:schemeClr val="tx1"/>
              </a:solidFill>
            </a:endParaRPr>
          </a:p>
          <a:p>
            <a:pPr algn="just"/>
            <a:r>
              <a:rPr lang="pl-PL" sz="2800" i="1" dirty="0" err="1">
                <a:solidFill>
                  <a:schemeClr val="tx1"/>
                </a:solidFill>
              </a:rPr>
              <a:t>prieg</a:t>
            </a:r>
            <a:r>
              <a:rPr lang="pl-PL" sz="2800" i="1" dirty="0">
                <a:solidFill>
                  <a:schemeClr val="tx1"/>
                </a:solidFill>
              </a:rPr>
              <a:t> </a:t>
            </a:r>
            <a:r>
              <a:rPr lang="pl-PL" sz="2800" i="1" u="sng" dirty="0" err="1">
                <a:solidFill>
                  <a:schemeClr val="tx1"/>
                </a:solidFill>
              </a:rPr>
              <a:t>twirtibey</a:t>
            </a:r>
            <a:r>
              <a:rPr lang="pl-PL" sz="2800" b="1" i="1" u="sng" dirty="0">
                <a:solidFill>
                  <a:schemeClr val="tx1"/>
                </a:solidFill>
              </a:rPr>
              <a:t> </a:t>
            </a:r>
            <a:r>
              <a:rPr lang="pl-PL" sz="2800" i="1" u="sng" dirty="0" err="1">
                <a:solidFill>
                  <a:schemeClr val="tx1"/>
                </a:solidFill>
              </a:rPr>
              <a:t>ir</a:t>
            </a:r>
            <a:r>
              <a:rPr lang="pl-PL" sz="2800" i="1" u="sng" dirty="0">
                <a:solidFill>
                  <a:schemeClr val="tx1"/>
                </a:solidFill>
              </a:rPr>
              <a:t> </a:t>
            </a:r>
            <a:r>
              <a:rPr lang="pl-PL" sz="2800" i="1" u="sng" dirty="0" err="1">
                <a:solidFill>
                  <a:schemeClr val="tx1"/>
                </a:solidFill>
              </a:rPr>
              <a:t>drutibey</a:t>
            </a:r>
            <a:r>
              <a:rPr lang="pl-PL" sz="2800" b="1" i="1" u="sng" dirty="0">
                <a:solidFill>
                  <a:schemeClr val="tx1"/>
                </a:solidFill>
              </a:rPr>
              <a:t> </a:t>
            </a:r>
            <a:r>
              <a:rPr lang="pl-PL" sz="2800" i="1" dirty="0" err="1">
                <a:solidFill>
                  <a:schemeClr val="tx1"/>
                </a:solidFill>
              </a:rPr>
              <a:t>tikieimo</a:t>
            </a:r>
            <a:r>
              <a:rPr lang="pl-PL" sz="2800" i="1" dirty="0">
                <a:solidFill>
                  <a:schemeClr val="tx1"/>
                </a:solidFill>
              </a:rPr>
              <a:t> -  przy </a:t>
            </a:r>
            <a:r>
              <a:rPr lang="pl-PL" sz="2800" i="1" u="sng" dirty="0" err="1">
                <a:solidFill>
                  <a:schemeClr val="tx1"/>
                </a:solidFill>
              </a:rPr>
              <a:t>ſtatecʒności</a:t>
            </a:r>
            <a:r>
              <a:rPr lang="pl-PL" sz="2800" b="1" i="1" dirty="0">
                <a:solidFill>
                  <a:schemeClr val="tx1"/>
                </a:solidFill>
              </a:rPr>
              <a:t> </a:t>
            </a:r>
            <a:r>
              <a:rPr lang="pl-PL" sz="2800" i="1" dirty="0">
                <a:solidFill>
                  <a:schemeClr val="tx1"/>
                </a:solidFill>
              </a:rPr>
              <a:t>wiary</a:t>
            </a:r>
            <a:r>
              <a:rPr lang="pl-PL" sz="2800" dirty="0">
                <a:solidFill>
                  <a:schemeClr val="tx1"/>
                </a:solidFill>
              </a:rPr>
              <a:t> (PK I 44)</a:t>
            </a:r>
            <a:endParaRPr lang="lt-LT" sz="2800" dirty="0">
              <a:solidFill>
                <a:schemeClr val="tx1"/>
              </a:solidFill>
            </a:endParaRPr>
          </a:p>
          <a:p>
            <a:endParaRPr lang="lt-LT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55576" y="908721"/>
            <a:ext cx="7702624" cy="1512167"/>
          </a:xfrm>
        </p:spPr>
        <p:txBody>
          <a:bodyPr>
            <a:normAutofit fontScale="90000"/>
          </a:bodyPr>
          <a:lstStyle/>
          <a:p>
            <a:r>
              <a:rPr lang="pl-PL" dirty="0"/>
              <a:t> </a:t>
            </a:r>
            <a:br>
              <a:rPr lang="lt-LT" dirty="0"/>
            </a:br>
            <a:r>
              <a:rPr lang="pl-PL" sz="3100" b="1" dirty="0"/>
              <a:t>Tekst w języku łacińskim</a:t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6616824" cy="4653136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W języku łacińskim zostały napisane w zabytku</a:t>
            </a:r>
            <a:r>
              <a:rPr lang="lt-LT" sz="2400" dirty="0">
                <a:solidFill>
                  <a:schemeClr val="tx1"/>
                </a:solidFill>
              </a:rPr>
              <a:t>:</a:t>
            </a:r>
            <a:endParaRPr lang="lt-LT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 wierszowana </a:t>
            </a:r>
            <a:r>
              <a:rPr lang="pl-PL" sz="2400" dirty="0" err="1">
                <a:solidFill>
                  <a:schemeClr val="tx1"/>
                </a:solidFill>
              </a:rPr>
              <a:t>stema</a:t>
            </a:r>
            <a:r>
              <a:rPr lang="pl-PL" sz="2400" dirty="0">
                <a:solidFill>
                  <a:schemeClr val="tx1"/>
                </a:solidFill>
              </a:rPr>
              <a:t> ku czci biskupa Eustachego  </a:t>
            </a:r>
            <a:r>
              <a:rPr lang="pl-PL" sz="2400" dirty="0" err="1">
                <a:solidFill>
                  <a:schemeClr val="tx1"/>
                </a:solidFill>
              </a:rPr>
              <a:t>Wołowicza</a:t>
            </a:r>
            <a:endParaRPr lang="lt-LT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 dedykacja dzieła temuż dostojnikowi</a:t>
            </a:r>
            <a:endParaRPr lang="lt-LT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indeksy oddające treść kazań</a:t>
            </a:r>
            <a:endParaRPr lang="lt-LT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 przypisy marginalne, w skład których wchodzą odsyłacze do cytowanych miejsc w Biblii oraz innych źródeł</a:t>
            </a:r>
            <a:endParaRPr lang="lt-LT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755576" y="2132856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Łacina wyróżnia zatem PK na tle zabytków polskich z XVI i XVII w., w których zarówno</a:t>
            </a:r>
            <a:r>
              <a:rPr lang="pl-PL" sz="2400" b="1" dirty="0"/>
              <a:t> </a:t>
            </a:r>
            <a:r>
              <a:rPr lang="pl-PL" sz="2400" dirty="0"/>
              <a:t>indeksy, jak i przypisy marginalne były pisane po polsku. Polonizacja abrewiacji biblijnych następuje w polskim piśmiennictwie religijnym od czasów wydania </a:t>
            </a:r>
            <a:r>
              <a:rPr lang="pl-PL" sz="2400" i="1" dirty="0"/>
              <a:t>Biblii  brzeskiej</a:t>
            </a:r>
            <a:r>
              <a:rPr lang="pl-PL" sz="2400" dirty="0"/>
              <a:t> (1563), w </a:t>
            </a:r>
            <a:r>
              <a:rPr lang="pl-PL" sz="2400" i="1" dirty="0"/>
              <a:t>Biblii </a:t>
            </a:r>
            <a:r>
              <a:rPr lang="pl-PL" sz="2400" dirty="0"/>
              <a:t>Jakuba Wujka oraz w jego postyllach zapisy marginesowe też są pisane po polsku</a:t>
            </a:r>
            <a:r>
              <a:rPr lang="lt-LT" sz="2400" dirty="0"/>
              <a:t>.</a:t>
            </a:r>
            <a:r>
              <a:rPr lang="pl-PL" sz="2400" dirty="0"/>
              <a:t> </a:t>
            </a:r>
            <a:endParaRPr lang="lt-LT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4632" cy="1728191"/>
          </a:xfrm>
        </p:spPr>
        <p:txBody>
          <a:bodyPr/>
          <a:lstStyle/>
          <a:p>
            <a:pPr lvl="0"/>
            <a:r>
              <a:rPr lang="pl-PL" sz="3200" dirty="0"/>
              <a:t>Podsumowanie</a:t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6944816" cy="39379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lt-LT" dirty="0">
                <a:solidFill>
                  <a:schemeClr val="tx1"/>
                </a:solidFill>
              </a:rPr>
              <a:t>1</a:t>
            </a:r>
            <a:r>
              <a:rPr lang="lt-LT" dirty="0"/>
              <a:t>. </a:t>
            </a:r>
            <a:r>
              <a:rPr lang="pl-PL" dirty="0">
                <a:solidFill>
                  <a:schemeClr val="tx1"/>
                </a:solidFill>
              </a:rPr>
              <a:t>Na podstawie przeglądu kazań napisanych (wydanych lub pozostałych w rękopisach)  na terenie Małej Litwy oraz na terenie  Wielkiego Księstwa Litewskiego w XVI i w I połowie XVII wieku można wnioskować o sposobie kształtowania się tradycji homiletycznej na Litwie. Na </a:t>
            </a:r>
            <a:r>
              <a:rPr lang="pl-PL" dirty="0" err="1">
                <a:solidFill>
                  <a:schemeClr val="tx1"/>
                </a:solidFill>
              </a:rPr>
              <a:t>pier</a:t>
            </a:r>
            <a:r>
              <a:rPr lang="lt-LT" dirty="0">
                <a:solidFill>
                  <a:schemeClr val="tx1"/>
                </a:solidFill>
              </a:rPr>
              <a:t>w</a:t>
            </a:r>
            <a:r>
              <a:rPr lang="pl-PL" dirty="0" err="1">
                <a:solidFill>
                  <a:schemeClr val="tx1"/>
                </a:solidFill>
              </a:rPr>
              <a:t>szym</a:t>
            </a:r>
            <a:r>
              <a:rPr lang="pl-PL" dirty="0">
                <a:solidFill>
                  <a:schemeClr val="tx1"/>
                </a:solidFill>
              </a:rPr>
              <a:t> etapie jej rozwoju naśladowane były wzorce kazań łacińskich, szeroko znanych w Europie. Kazania protestanckie znajdowały się głównie pod w</a:t>
            </a:r>
            <a:r>
              <a:rPr lang="lt-LT" dirty="0">
                <a:solidFill>
                  <a:schemeClr val="tx1"/>
                </a:solidFill>
              </a:rPr>
              <a:t>p</a:t>
            </a:r>
            <a:r>
              <a:rPr lang="pl-PL" dirty="0" err="1">
                <a:solidFill>
                  <a:schemeClr val="tx1"/>
                </a:solidFill>
              </a:rPr>
              <a:t>ływem</a:t>
            </a:r>
            <a:r>
              <a:rPr lang="pl-PL" dirty="0">
                <a:solidFill>
                  <a:schemeClr val="tx1"/>
                </a:solidFill>
              </a:rPr>
              <a:t> kaznodziejstwa niemieckiego, katolickie zaś wzorowały się na najlepszych kazaniach polskich powstałych w owej dobie. 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6800800" cy="590465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lt-LT" sz="7200" dirty="0">
                <a:solidFill>
                  <a:schemeClr val="tx1"/>
                </a:solidFill>
              </a:rPr>
              <a:t>2.</a:t>
            </a:r>
            <a:r>
              <a:rPr lang="pl-PL" sz="7200" dirty="0">
                <a:solidFill>
                  <a:schemeClr val="tx1"/>
                </a:solidFill>
              </a:rPr>
              <a:t> </a:t>
            </a:r>
            <a:r>
              <a:rPr lang="lt-LT" sz="7200" dirty="0">
                <a:solidFill>
                  <a:schemeClr val="tx1"/>
                </a:solidFill>
              </a:rPr>
              <a:t>W </a:t>
            </a:r>
            <a:r>
              <a:rPr lang="pl-PL" sz="7200" dirty="0">
                <a:solidFill>
                  <a:schemeClr val="tx1"/>
                </a:solidFill>
              </a:rPr>
              <a:t>rozwoju języka litewskiego możemy więc obserwować proces charakterystyczny też wielu innym językom europejskim, których </a:t>
            </a:r>
            <a:r>
              <a:rPr lang="pl-PL" sz="7200" dirty="0" err="1">
                <a:solidFill>
                  <a:schemeClr val="tx1"/>
                </a:solidFill>
              </a:rPr>
              <a:t>piśmiennic</a:t>
            </a:r>
            <a:r>
              <a:rPr lang="lt-LT" sz="7200" dirty="0">
                <a:solidFill>
                  <a:schemeClr val="tx1"/>
                </a:solidFill>
              </a:rPr>
              <a:t>t</a:t>
            </a:r>
            <a:r>
              <a:rPr lang="pl-PL" sz="7200" dirty="0" err="1">
                <a:solidFill>
                  <a:schemeClr val="tx1"/>
                </a:solidFill>
              </a:rPr>
              <a:t>wo</a:t>
            </a:r>
            <a:r>
              <a:rPr lang="pl-PL" sz="7200" dirty="0">
                <a:solidFill>
                  <a:schemeClr val="tx1"/>
                </a:solidFill>
              </a:rPr>
              <a:t> kształtowało się nieco wcześniej. Przykładem tu może posłużyć język polski. Pierwsze utwory </a:t>
            </a:r>
            <a:r>
              <a:rPr lang="pl-PL" sz="7200" dirty="0" err="1">
                <a:solidFill>
                  <a:schemeClr val="tx1"/>
                </a:solidFill>
              </a:rPr>
              <a:t>postylliczne</a:t>
            </a:r>
            <a:r>
              <a:rPr lang="pl-PL" sz="7200" dirty="0">
                <a:solidFill>
                  <a:schemeClr val="tx1"/>
                </a:solidFill>
              </a:rPr>
              <a:t> napisane po polsku były również przekładowe, wzorowane na łacinie lub dziełach kaznodziejstwa czeskiego i niemieckiego (</a:t>
            </a:r>
            <a:r>
              <a:rPr lang="pl-PL" sz="7200" dirty="0" err="1">
                <a:solidFill>
                  <a:schemeClr val="tx1"/>
                </a:solidFill>
              </a:rPr>
              <a:t>Maciuszko</a:t>
            </a:r>
            <a:r>
              <a:rPr lang="pl-PL" sz="7200" dirty="0">
                <a:solidFill>
                  <a:schemeClr val="tx1"/>
                </a:solidFill>
              </a:rPr>
              <a:t> 2002: 303). Jednak proces tego kontaktu z językami wyższej  kultury miał ogromne znaczenie dla polszczyzny, przyczynił się do wzrostu jej sprawności językowej i intelektualizacji,  prowadził do wypracowania ogólnych norm i standaryzacji. Odbywał się on głównie poprzez tłumaczenie tekstów Biblii z języków oryginalnych oraz utworów </a:t>
            </a:r>
            <a:r>
              <a:rPr lang="pl-PL" sz="7200" dirty="0" err="1">
                <a:solidFill>
                  <a:schemeClr val="tx1"/>
                </a:solidFill>
              </a:rPr>
              <a:t>parabiblijnych</a:t>
            </a:r>
            <a:r>
              <a:rPr lang="pl-PL" sz="7200" dirty="0">
                <a:solidFill>
                  <a:schemeClr val="tx1"/>
                </a:solidFill>
              </a:rPr>
              <a:t>, napisanych w językach </a:t>
            </a:r>
            <a:r>
              <a:rPr lang="lt-LT" sz="7200" dirty="0" err="1">
                <a:solidFill>
                  <a:schemeClr val="tx1"/>
                </a:solidFill>
              </a:rPr>
              <a:t>e</a:t>
            </a:r>
            <a:r>
              <a:rPr lang="pl-PL" sz="7200" dirty="0" err="1">
                <a:solidFill>
                  <a:schemeClr val="tx1"/>
                </a:solidFill>
              </a:rPr>
              <a:t>uropejskich</a:t>
            </a:r>
            <a:r>
              <a:rPr lang="pl-PL" sz="7200" dirty="0">
                <a:solidFill>
                  <a:schemeClr val="tx1"/>
                </a:solidFill>
              </a:rPr>
              <a:t>. </a:t>
            </a:r>
            <a:endParaRPr lang="lt-LT" sz="7200" dirty="0">
              <a:solidFill>
                <a:schemeClr val="tx1"/>
              </a:solidFill>
            </a:endParaRPr>
          </a:p>
          <a:p>
            <a:pPr algn="just"/>
            <a:endParaRPr lang="lt-LT" sz="7200" dirty="0">
              <a:solidFill>
                <a:schemeClr val="tx1"/>
              </a:solidFill>
            </a:endParaRPr>
          </a:p>
          <a:p>
            <a:pPr algn="just"/>
            <a:r>
              <a:rPr lang="lt-LT" sz="7200" dirty="0">
                <a:solidFill>
                  <a:schemeClr val="tx1"/>
                </a:solidFill>
              </a:rPr>
              <a:t>3. </a:t>
            </a:r>
            <a:r>
              <a:rPr lang="pl-PL" sz="7200" dirty="0">
                <a:solidFill>
                  <a:schemeClr val="tx1"/>
                </a:solidFill>
              </a:rPr>
              <a:t>Oryginalna postylla </a:t>
            </a:r>
            <a:r>
              <a:rPr lang="pl-PL" sz="7200" dirty="0" err="1">
                <a:solidFill>
                  <a:schemeClr val="tx1"/>
                </a:solidFill>
              </a:rPr>
              <a:t>Szyrwida</a:t>
            </a:r>
            <a:r>
              <a:rPr lang="pl-PL" sz="7200" dirty="0">
                <a:solidFill>
                  <a:schemeClr val="tx1"/>
                </a:solidFill>
              </a:rPr>
              <a:t> wydana w I połowie XVII wieku znamionuje nowy etap w rozwoju </a:t>
            </a:r>
            <a:r>
              <a:rPr lang="pl-PL" sz="7200" dirty="0" err="1">
                <a:solidFill>
                  <a:schemeClr val="tx1"/>
                </a:solidFill>
              </a:rPr>
              <a:t>postyllografii</a:t>
            </a:r>
            <a:r>
              <a:rPr lang="pl-PL" sz="7200" dirty="0">
                <a:solidFill>
                  <a:schemeClr val="tx1"/>
                </a:solidFill>
              </a:rPr>
              <a:t> na Litwie</a:t>
            </a:r>
            <a:r>
              <a:rPr lang="lt-LT" sz="7200" dirty="0">
                <a:solidFill>
                  <a:schemeClr val="tx1"/>
                </a:solidFill>
              </a:rPr>
              <a:t>. </a:t>
            </a:r>
            <a:r>
              <a:rPr lang="pl-PL" sz="7200" dirty="0">
                <a:solidFill>
                  <a:schemeClr val="tx1"/>
                </a:solidFill>
              </a:rPr>
              <a:t>Kazania miały być pomocą przy układaniu samodzielnych mów przez księży Litwinów, zawierały więc tylko tezy poparte cytatami z Pisma Świętego, też argumenty na obronę wiary katolickiej pochodzące z innych źródeł teologicznych. Najbardziej skupia się autor na przekazaniu treści w języku litewskim, tłumaczenie na polski jest prawie dosłowne, a warstwa łacińska bardziej intensywna niż w innych utworach </a:t>
            </a:r>
            <a:r>
              <a:rPr lang="pl-PL" sz="7200" dirty="0" err="1">
                <a:solidFill>
                  <a:schemeClr val="tx1"/>
                </a:solidFill>
              </a:rPr>
              <a:t>postyllicznych</a:t>
            </a:r>
            <a:r>
              <a:rPr lang="pl-PL" sz="7200" dirty="0">
                <a:solidFill>
                  <a:schemeClr val="tx1"/>
                </a:solidFill>
              </a:rPr>
              <a:t> owego okresu. </a:t>
            </a:r>
            <a:endParaRPr lang="lt-LT" sz="7200" dirty="0">
              <a:solidFill>
                <a:schemeClr val="tx1"/>
              </a:solidFill>
            </a:endParaRPr>
          </a:p>
          <a:p>
            <a:pPr algn="l"/>
            <a:endParaRPr lang="lt-LT" dirty="0"/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539552" y="431376"/>
            <a:ext cx="71287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/>
              <a:t>Na </a:t>
            </a:r>
            <a:r>
              <a:rPr lang="lt-LT" sz="2400" b="1" dirty="0" err="1"/>
              <a:t>karcie</a:t>
            </a:r>
            <a:r>
              <a:rPr lang="lt-LT" sz="2400" b="1" dirty="0"/>
              <a:t> </a:t>
            </a:r>
            <a:r>
              <a:rPr lang="lt-LT" sz="2400" b="1" dirty="0" err="1"/>
              <a:t>tytułowej</a:t>
            </a:r>
            <a:r>
              <a:rPr lang="lt-LT" sz="2400" b="1" dirty="0"/>
              <a:t> </a:t>
            </a:r>
            <a:r>
              <a:rPr lang="lt-LT" sz="2400" b="1" dirty="0" err="1"/>
              <a:t>postylli</a:t>
            </a:r>
            <a:r>
              <a:rPr lang="lt-LT" sz="2400" b="1" dirty="0"/>
              <a:t> </a:t>
            </a:r>
            <a:r>
              <a:rPr lang="lt-LT" sz="2400" b="1" dirty="0" err="1"/>
              <a:t>zostały</a:t>
            </a:r>
            <a:r>
              <a:rPr lang="lt-LT" sz="2400" b="1" dirty="0"/>
              <a:t> </a:t>
            </a:r>
            <a:r>
              <a:rPr lang="lt-LT" sz="2400" b="1" dirty="0" err="1"/>
              <a:t>podane</a:t>
            </a:r>
            <a:r>
              <a:rPr lang="lt-LT" sz="2400" b="1" dirty="0"/>
              <a:t> </a:t>
            </a:r>
            <a:r>
              <a:rPr lang="lt-LT" sz="2400" b="1" dirty="0" err="1"/>
              <a:t>nazwiska</a:t>
            </a:r>
            <a:r>
              <a:rPr lang="lt-LT" sz="2400" b="1" dirty="0"/>
              <a:t> </a:t>
            </a:r>
            <a:r>
              <a:rPr lang="lt-LT" sz="2400" b="1" dirty="0" err="1"/>
              <a:t>dziewięciu</a:t>
            </a:r>
            <a:r>
              <a:rPr lang="lt-LT" sz="2400" b="1" dirty="0"/>
              <a:t> </a:t>
            </a:r>
            <a:r>
              <a:rPr lang="lt-LT" sz="2400" b="1" dirty="0" err="1"/>
              <a:t>teologów</a:t>
            </a:r>
            <a:r>
              <a:rPr lang="pl-PL" sz="2400" b="1" dirty="0"/>
              <a:t>:</a:t>
            </a:r>
            <a:endParaRPr lang="pl-PL" dirty="0"/>
          </a:p>
          <a:p>
            <a:r>
              <a:rPr lang="lt-LT" dirty="0"/>
              <a:t>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err="1"/>
              <a:t>Nielsa</a:t>
            </a:r>
            <a:r>
              <a:rPr lang="lt-LT" dirty="0"/>
              <a:t> </a:t>
            </a:r>
            <a:r>
              <a:rPr lang="lt-LT" dirty="0" err="1"/>
              <a:t>Hemmingsena</a:t>
            </a:r>
            <a:r>
              <a:rPr lang="lt-LT" dirty="0"/>
              <a:t> (lot. </a:t>
            </a:r>
            <a:r>
              <a:rPr lang="lt-LT" dirty="0" err="1"/>
              <a:t>Nicolaus</a:t>
            </a:r>
            <a:r>
              <a:rPr lang="lt-LT" dirty="0"/>
              <a:t> </a:t>
            </a:r>
            <a:r>
              <a:rPr lang="lt-LT" dirty="0" err="1"/>
              <a:t>Hemmingius</a:t>
            </a:r>
            <a:r>
              <a:rPr lang="lt-LT" dirty="0"/>
              <a:t>, 1513–1600, </a:t>
            </a:r>
            <a:r>
              <a:rPr lang="lt-LT" dirty="0" err="1"/>
              <a:t>duński</a:t>
            </a:r>
            <a:r>
              <a:rPr lang="lt-LT" dirty="0"/>
              <a:t> </a:t>
            </a:r>
            <a:r>
              <a:rPr lang="lt-LT" dirty="0" err="1"/>
              <a:t>teolog</a:t>
            </a:r>
            <a:r>
              <a:rPr lang="lt-LT" dirty="0"/>
              <a:t>),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err="1"/>
              <a:t>Antonijusza</a:t>
            </a:r>
            <a:r>
              <a:rPr lang="lt-LT" dirty="0"/>
              <a:t> </a:t>
            </a:r>
            <a:r>
              <a:rPr lang="lt-LT" dirty="0" err="1"/>
              <a:t>Corvina</a:t>
            </a:r>
            <a:r>
              <a:rPr lang="lt-LT" dirty="0"/>
              <a:t> (1501–1553),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err="1"/>
              <a:t>Johannesa</a:t>
            </a:r>
            <a:r>
              <a:rPr lang="lt-LT" dirty="0"/>
              <a:t> </a:t>
            </a:r>
            <a:r>
              <a:rPr lang="lt-LT" dirty="0" err="1"/>
              <a:t>Spangenberga</a:t>
            </a:r>
            <a:r>
              <a:rPr lang="lt-LT" dirty="0"/>
              <a:t> (1484–1550),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err="1"/>
              <a:t>Marcina</a:t>
            </a:r>
            <a:r>
              <a:rPr lang="lt-LT" dirty="0"/>
              <a:t> </a:t>
            </a:r>
            <a:r>
              <a:rPr lang="lt-LT" dirty="0" err="1"/>
              <a:t>Luthra</a:t>
            </a:r>
            <a:r>
              <a:rPr lang="lt-LT" dirty="0"/>
              <a:t> (1483–1546),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err="1"/>
              <a:t>Filipa</a:t>
            </a:r>
            <a:r>
              <a:rPr lang="lt-LT" dirty="0"/>
              <a:t> </a:t>
            </a:r>
            <a:r>
              <a:rPr lang="lt-LT" dirty="0" err="1"/>
              <a:t>Melanchthoniusza</a:t>
            </a:r>
            <a:r>
              <a:rPr lang="lt-LT" dirty="0"/>
              <a:t> (1497–1560),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err="1"/>
              <a:t>Johannesa</a:t>
            </a:r>
            <a:r>
              <a:rPr lang="lt-LT" dirty="0"/>
              <a:t> </a:t>
            </a:r>
            <a:r>
              <a:rPr lang="lt-LT" dirty="0" err="1"/>
              <a:t>Brenzy</a:t>
            </a:r>
            <a:r>
              <a:rPr lang="lt-LT" dirty="0"/>
              <a:t> (1499–1570),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err="1"/>
              <a:t>Leonharda</a:t>
            </a:r>
            <a:r>
              <a:rPr lang="lt-LT" dirty="0"/>
              <a:t> </a:t>
            </a:r>
            <a:r>
              <a:rPr lang="lt-LT" dirty="0" err="1"/>
              <a:t>Culmanna</a:t>
            </a:r>
            <a:r>
              <a:rPr lang="lt-LT" dirty="0"/>
              <a:t> (1498–1562),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err="1"/>
              <a:t>Arsatiusza</a:t>
            </a:r>
            <a:r>
              <a:rPr lang="lt-LT" dirty="0"/>
              <a:t> </a:t>
            </a:r>
            <a:r>
              <a:rPr lang="lt-LT" dirty="0" err="1"/>
              <a:t>Seehofera</a:t>
            </a:r>
            <a:r>
              <a:rPr lang="lt-LT" dirty="0"/>
              <a:t> (</a:t>
            </a:r>
            <a:r>
              <a:rPr lang="pl-PL" dirty="0"/>
              <a:t>ok.</a:t>
            </a:r>
            <a:r>
              <a:rPr lang="lt-LT" dirty="0"/>
              <a:t> 1505–1545)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err="1"/>
              <a:t>Jodocasa</a:t>
            </a:r>
            <a:r>
              <a:rPr lang="lt-LT" dirty="0"/>
              <a:t> </a:t>
            </a:r>
            <a:r>
              <a:rPr lang="lt-LT" dirty="0" err="1"/>
              <a:t>Willichijusza</a:t>
            </a:r>
            <a:r>
              <a:rPr lang="lt-LT" dirty="0"/>
              <a:t> (1501–1552) </a:t>
            </a:r>
            <a:endParaRPr lang="pl-PL" dirty="0"/>
          </a:p>
          <a:p>
            <a:endParaRPr lang="pl-PL" dirty="0"/>
          </a:p>
          <a:p>
            <a:r>
              <a:rPr lang="pl-PL" dirty="0"/>
              <a:t>Postylla ta jest uważana za pierwsze w kulturze litewskiej florilegium łacińskiej homiletycznej tradycji ewangelickiej Europy i jest świadectwem tego, że litewska kultura już w XVI wieku przejęła  mające doniosłe dla jej rozwoju intelektualne dziedzictwo okresu (</a:t>
            </a:r>
            <a:r>
              <a:rPr lang="pl-PL" dirty="0" err="1"/>
              <a:t>Gelumbeckaitė</a:t>
            </a:r>
            <a:r>
              <a:rPr lang="pl-PL" dirty="0"/>
              <a:t> 2009: 66). </a:t>
            </a:r>
            <a:endParaRPr lang="pl-PL" dirty="0"/>
          </a:p>
          <a:p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1043608" y="260648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Postylla zawiera </a:t>
            </a:r>
            <a:r>
              <a:rPr lang="pl-PL" sz="2800" b="1" dirty="0"/>
              <a:t>też fragmenty oryginalne</a:t>
            </a:r>
            <a:r>
              <a:rPr lang="pl-PL" sz="2800" dirty="0"/>
              <a:t>, zgodnie bowiem ze zwyczajem owych czasów, cytowane źródła nie były przytaczane dosłownie, a kazania były dopasowywane do potrzeb konkretnego użytkownika. Wprowadzano w nich realia lokalne, aktualizowano treść homilii. </a:t>
            </a:r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r>
              <a:rPr lang="pl-PL" sz="2800" dirty="0"/>
              <a:t>W postylli między innymi znajdują się opisy życia i bytu Litwinów, obyczajowości i obrzędowości litewskich, postaci mitologicznych.</a:t>
            </a:r>
            <a:endParaRPr lang="lt-LT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631112" cy="1512888"/>
          </a:xfrm>
        </p:spPr>
        <p:txBody>
          <a:bodyPr>
            <a:normAutofit/>
          </a:bodyPr>
          <a:lstStyle/>
          <a:p>
            <a:r>
              <a:rPr lang="lt-LT" sz="2400" dirty="0" err="1"/>
              <a:t>Jan</a:t>
            </a:r>
            <a:r>
              <a:rPr lang="lt-LT" sz="2400" dirty="0"/>
              <a:t> </a:t>
            </a:r>
            <a:r>
              <a:rPr lang="lt-LT" sz="2400" dirty="0" err="1"/>
              <a:t>Bretkun</a:t>
            </a:r>
            <a:r>
              <a:rPr lang="lt-LT" sz="2400" dirty="0"/>
              <a:t>,</a:t>
            </a:r>
            <a:r>
              <a:rPr lang="pl-PL" sz="2400" i="1" dirty="0"/>
              <a:t> Postylla albo krótki i prosty wykład Ewangelii</a:t>
            </a:r>
            <a:br>
              <a:rPr lang="lt-LT" sz="2400" i="1" dirty="0"/>
            </a:br>
            <a:r>
              <a:rPr lang="lt-LT" sz="2400" i="1" dirty="0"/>
              <a:t>(</a:t>
            </a:r>
            <a:r>
              <a:rPr lang="pl-PL" sz="2400" i="1" dirty="0" err="1"/>
              <a:t>Postilla</a:t>
            </a:r>
            <a:r>
              <a:rPr lang="pl-PL" sz="2400" i="1" dirty="0"/>
              <a:t> </a:t>
            </a:r>
            <a:r>
              <a:rPr lang="pl-PL" sz="2400" i="1" dirty="0" err="1"/>
              <a:t>Tatai</a:t>
            </a:r>
            <a:r>
              <a:rPr lang="pl-PL" sz="2400" i="1" dirty="0"/>
              <a:t> </a:t>
            </a:r>
            <a:r>
              <a:rPr lang="pl-PL" sz="2400" i="1" dirty="0" err="1"/>
              <a:t>esti</a:t>
            </a:r>
            <a:r>
              <a:rPr lang="pl-PL" sz="2400" i="1" dirty="0"/>
              <a:t> </a:t>
            </a:r>
            <a:r>
              <a:rPr lang="pl-PL" sz="2400" i="1" dirty="0" err="1"/>
              <a:t>Triumpas</a:t>
            </a:r>
            <a:r>
              <a:rPr lang="pl-PL" sz="2400" i="1" dirty="0"/>
              <a:t> </a:t>
            </a:r>
            <a:r>
              <a:rPr lang="pl-PL" sz="2400" i="1" dirty="0" err="1"/>
              <a:t>ir</a:t>
            </a:r>
            <a:r>
              <a:rPr lang="pl-PL" sz="2400" i="1" dirty="0"/>
              <a:t> </a:t>
            </a:r>
            <a:r>
              <a:rPr lang="pl-PL" sz="2400" i="1" dirty="0" err="1"/>
              <a:t>Prastas</a:t>
            </a:r>
            <a:r>
              <a:rPr lang="pl-PL" sz="2400" i="1" dirty="0"/>
              <a:t> </a:t>
            </a:r>
            <a:r>
              <a:rPr lang="pl-PL" sz="2400" i="1" dirty="0" err="1"/>
              <a:t>Ischguldimas</a:t>
            </a:r>
            <a:r>
              <a:rPr lang="pl-PL" sz="2400" i="1" dirty="0"/>
              <a:t> </a:t>
            </a:r>
            <a:r>
              <a:rPr lang="pl-PL" sz="2400" i="1" dirty="0" err="1"/>
              <a:t>Euangeliu</a:t>
            </a:r>
            <a:r>
              <a:rPr lang="lt-LT" sz="2400" dirty="0"/>
              <a:t>),  1591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8" y="1628775"/>
            <a:ext cx="7416800" cy="40576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8436" name="Picture 2" descr="C:\Users\kristina\Desktop\ilustracje postyllografia\Jonas_Bretkunas.Postil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19250"/>
            <a:ext cx="4608513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31640" y="836712"/>
            <a:ext cx="6400800" cy="518457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l-PL" dirty="0">
                <a:solidFill>
                  <a:schemeClr val="tx1"/>
                </a:solidFill>
              </a:rPr>
              <a:t>Postylla ta jest uważana za pierwszy w literaturze litewskiej utwór oryginalny (</a:t>
            </a:r>
            <a:r>
              <a:rPr lang="pl-PL" dirty="0" err="1">
                <a:solidFill>
                  <a:schemeClr val="tx1"/>
                </a:solidFill>
              </a:rPr>
              <a:t>Zinkevičius</a:t>
            </a:r>
            <a:r>
              <a:rPr lang="pl-PL" dirty="0">
                <a:solidFill>
                  <a:schemeClr val="tx1"/>
                </a:solidFill>
              </a:rPr>
              <a:t> 1988: 66-67). </a:t>
            </a:r>
            <a:endParaRPr lang="pl-PL" dirty="0">
              <a:solidFill>
                <a:schemeClr val="tx1"/>
              </a:solidFill>
            </a:endParaRPr>
          </a:p>
          <a:p>
            <a:pPr algn="l"/>
            <a:endParaRPr lang="pl-PL" dirty="0">
              <a:solidFill>
                <a:schemeClr val="tx1"/>
              </a:solidFill>
            </a:endParaRPr>
          </a:p>
          <a:p>
            <a:pPr algn="l"/>
            <a:r>
              <a:rPr lang="pl-PL" dirty="0">
                <a:solidFill>
                  <a:schemeClr val="tx1"/>
                </a:solidFill>
              </a:rPr>
              <a:t>Autor wykorzystał w niej zarówno głoszone swoje własne kazania, jak i prace znanych teologów protestanckich.</a:t>
            </a:r>
            <a:endParaRPr lang="pl-PL" dirty="0">
              <a:solidFill>
                <a:schemeClr val="tx1"/>
              </a:solidFill>
            </a:endParaRPr>
          </a:p>
          <a:p>
            <a:pPr algn="l"/>
            <a:endParaRPr lang="pl-PL" dirty="0">
              <a:solidFill>
                <a:schemeClr val="tx1"/>
              </a:solidFill>
            </a:endParaRPr>
          </a:p>
          <a:p>
            <a:pPr algn="l"/>
            <a:r>
              <a:rPr lang="pl-PL" dirty="0">
                <a:solidFill>
                  <a:schemeClr val="tx1"/>
                </a:solidFill>
              </a:rPr>
              <a:t>„</a:t>
            </a:r>
            <a:r>
              <a:rPr lang="pl-PL" dirty="0" err="1">
                <a:solidFill>
                  <a:schemeClr val="tx1"/>
                </a:solidFill>
              </a:rPr>
              <a:t>Bretkun</a:t>
            </a:r>
            <a:r>
              <a:rPr lang="pl-PL" dirty="0">
                <a:solidFill>
                  <a:schemeClr val="tx1"/>
                </a:solidFill>
              </a:rPr>
              <a:t>, tworząc postyllę swą, korzystał obficie z opracowań obcych, toteż i treść, i cały układ dzieła przypominają nam żywo utwory kaznodziejstwa niemieckiego. Treść luterańska, układ wzorowany jest na </a:t>
            </a:r>
            <a:r>
              <a:rPr lang="pl-PL" b="1" dirty="0">
                <a:solidFill>
                  <a:schemeClr val="tx1"/>
                </a:solidFill>
              </a:rPr>
              <a:t>pismach Melanchtona</a:t>
            </a:r>
            <a:r>
              <a:rPr lang="pl-PL" dirty="0">
                <a:solidFill>
                  <a:schemeClr val="tx1"/>
                </a:solidFill>
              </a:rPr>
              <a:t>“ (Kolbuszewski 1921: 186).</a:t>
            </a:r>
            <a:endParaRPr lang="lt-LT" dirty="0">
              <a:solidFill>
                <a:schemeClr val="tx1"/>
              </a:solidFill>
            </a:endParaRPr>
          </a:p>
          <a:p>
            <a:pPr algn="l"/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9459" name="Picture 2" descr="C:\Users\kristina\Desktop\ilustracje postyllografia\bretkuno postile\1-22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-471488"/>
            <a:ext cx="5851525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ristina\Desktop\ilustracje postyllografia\bretkuno postile\II_4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-471488"/>
            <a:ext cx="5851525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0"/>
            <a:ext cx="2088232" cy="10445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11603</Words>
  <Application>WPS Presentation</Application>
  <PresentationFormat>Pokaz na ekranie (4:3)</PresentationFormat>
  <Paragraphs>179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1" baseType="lpstr">
      <vt:lpstr>Arial</vt:lpstr>
      <vt:lpstr>SimSun</vt:lpstr>
      <vt:lpstr>Wingdings</vt:lpstr>
      <vt:lpstr>Calibri</vt:lpstr>
      <vt:lpstr>Microsoft YaHei</vt:lpstr>
      <vt:lpstr>Arial Unicode MS</vt:lpstr>
      <vt:lpstr>Office tema</vt:lpstr>
      <vt:lpstr>Kristina Rutkovska Uniwersytet Wileński </vt:lpstr>
      <vt:lpstr>Kazania z Wolfenbüttel (Volfenbiutelio postilė, 1573-1574)</vt:lpstr>
      <vt:lpstr>PowerPoint 演示文稿</vt:lpstr>
      <vt:lpstr>PowerPoint 演示文稿</vt:lpstr>
      <vt:lpstr>PowerPoint 演示文稿</vt:lpstr>
      <vt:lpstr>Jan Bretkun, Postylla albo krótki i prosty wykład Ewangelii (Postilla Tatai esti Triumpas ir Prastas Ischguldimas Euangeliu),  1591</vt:lpstr>
      <vt:lpstr>PowerPoint 演示文稿</vt:lpstr>
      <vt:lpstr>PowerPoint 演示文稿</vt:lpstr>
      <vt:lpstr>PowerPoint 演示文稿</vt:lpstr>
      <vt:lpstr>PowerPoint 演示文稿</vt:lpstr>
      <vt:lpstr>Postylla litewska (Postilla lietvwiszka)  Mikołaja Reja w przekładzie Jakuba Markowicza (J. Morkūnasa), 1600</vt:lpstr>
      <vt:lpstr>PowerPoint 演示文稿</vt:lpstr>
      <vt:lpstr>Poſtilla Catholicka Mikołaja Daukszy (M. Daukša), 1599</vt:lpstr>
      <vt:lpstr>PowerPoint 演示文稿</vt:lpstr>
      <vt:lpstr>Języki pierwszych utworów kaznodziejskich </vt:lpstr>
      <vt:lpstr>Przedmowy, dedykacje w językach obcych</vt:lpstr>
      <vt:lpstr>Marginalia </vt:lpstr>
      <vt:lpstr>Punkty kazań Konstantego Szyrwida; 1629, 1644 </vt:lpstr>
      <vt:lpstr>PowerPoint 演示文稿</vt:lpstr>
      <vt:lpstr>PowerPoint 演示文稿</vt:lpstr>
      <vt:lpstr>Fragment  Przedmowy do Czytelnika</vt:lpstr>
      <vt:lpstr>Fragment  Przedmowy do Czytelnika</vt:lpstr>
      <vt:lpstr>Tekst  w języku litewskim i polskim </vt:lpstr>
      <vt:lpstr>  Oryginalny tekst polski </vt:lpstr>
      <vt:lpstr>Dysproporcje w warstwie cytatowej </vt:lpstr>
      <vt:lpstr>Przykłady</vt:lpstr>
      <vt:lpstr>Dysproporcje w warstwie  tekstu autorskiego </vt:lpstr>
      <vt:lpstr>Przykłady</vt:lpstr>
      <vt:lpstr>Przykłady</vt:lpstr>
      <vt:lpstr>Dysproporcje w warstwie  tekstu autorskiego </vt:lpstr>
      <vt:lpstr>  Tekst w języku łacińskim </vt:lpstr>
      <vt:lpstr>PowerPoint 演示文稿</vt:lpstr>
      <vt:lpstr>Podsumowanie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Kristina Rutkovska Uniwersytet Wileński</dc:title>
  <dc:creator>kristina</dc:creator>
  <cp:lastModifiedBy>krist</cp:lastModifiedBy>
  <cp:revision>33</cp:revision>
  <dcterms:created xsi:type="dcterms:W3CDTF">2018-08-14T07:23:00Z</dcterms:created>
  <dcterms:modified xsi:type="dcterms:W3CDTF">2026-01-04T16:38:02Z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779237349D5C4271B62D83BDF9AFA4E4_12</vt:lpwstr>
  </property>
  <property fmtid="{D5CDD505-2E9C-101B-9397-08002B2CF9AE}" pid="3" name="KSOProductBuildVer">
    <vt:lpwstr>1045-12.2.0.23155</vt:lpwstr>
  </property>
</Properties>
</file>