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8" r:id="rId5"/>
    <p:sldId id="269" r:id="rId6"/>
    <p:sldId id="267" r:id="rId7"/>
    <p:sldId id="258" r:id="rId8"/>
    <p:sldId id="259" r:id="rId9"/>
    <p:sldId id="270" r:id="rId10"/>
    <p:sldId id="260" r:id="rId11"/>
    <p:sldId id="271" r:id="rId12"/>
    <p:sldId id="261" r:id="rId13"/>
    <p:sldId id="262" r:id="rId14"/>
    <p:sldId id="263" r:id="rId15"/>
    <p:sldId id="264" r:id="rId16"/>
    <p:sldId id="265" r:id="rId17"/>
    <p:sldId id="266" r:id="rId18"/>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60" d="100"/>
          <a:sy n="60" d="100"/>
        </p:scale>
        <p:origin x="576" y="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hasCustomPrompt="1"/>
          </p:nvPr>
        </p:nvSpPr>
        <p:spPr>
          <a:xfrm>
            <a:off x="1524000" y="1122363"/>
            <a:ext cx="9144000" cy="2387600"/>
          </a:xfrm>
        </p:spPr>
        <p:txBody>
          <a:bodyPr anchor="b"/>
          <a:lstStyle>
            <a:lvl1pPr algn="ctr">
              <a:defRPr sz="6000"/>
            </a:lvl1pPr>
          </a:lstStyle>
          <a:p>
            <a:r>
              <a:rPr lang="pl-PL"/>
              <a:t>Kliknij, aby edytować styl</a:t>
            </a:r>
            <a:endParaRPr lang="pl-PL"/>
          </a:p>
        </p:txBody>
      </p:sp>
      <p:sp>
        <p:nvSpPr>
          <p:cNvPr id="3" name="Podtytu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pl-PL"/>
          </a:p>
        </p:txBody>
      </p:sp>
      <p:sp>
        <p:nvSpPr>
          <p:cNvPr id="4" name="Symbol zastępczy daty 3"/>
          <p:cNvSpPr>
            <a:spLocks noGrp="1"/>
          </p:cNvSpPr>
          <p:nvPr>
            <p:ph type="dt" sz="half" idx="10"/>
          </p:nvPr>
        </p:nvSpPr>
        <p:spPr/>
        <p:txBody>
          <a:bodyPr/>
          <a:lstStyle/>
          <a:p>
            <a:fld id="{029845BA-B190-4997-B5F8-584FC33DC9CA}"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tytułu pionowego 2"/>
          <p:cNvSpPr>
            <a:spLocks noGrp="1"/>
          </p:cNvSpPr>
          <p:nvPr>
            <p:ph type="body" orient="vert" idx="1" hasCustomPrompt="1"/>
          </p:nvPr>
        </p:nvSpPr>
        <p:spPr/>
        <p:txBody>
          <a:bodyPr vert="eaVert"/>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029845BA-B190-4997-B5F8-584FC33DC9CA}"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8724900" y="365125"/>
            <a:ext cx="2628900" cy="5811838"/>
          </a:xfrm>
        </p:spPr>
        <p:txBody>
          <a:bodyPr vert="eaVert"/>
          <a:lstStyle/>
          <a:p>
            <a:r>
              <a:rPr lang="pl-PL"/>
              <a:t>Kliknij, aby edytować styl</a:t>
            </a:r>
            <a:endParaRPr lang="pl-PL"/>
          </a:p>
        </p:txBody>
      </p:sp>
      <p:sp>
        <p:nvSpPr>
          <p:cNvPr id="3" name="Symbol zastępczy tytułu pionowego 2"/>
          <p:cNvSpPr>
            <a:spLocks noGrp="1"/>
          </p:cNvSpPr>
          <p:nvPr>
            <p:ph type="body" orient="vert" idx="1" hasCustomPrompt="1"/>
          </p:nvPr>
        </p:nvSpPr>
        <p:spPr>
          <a:xfrm>
            <a:off x="838200" y="365125"/>
            <a:ext cx="7734300" cy="5811838"/>
          </a:xfrm>
        </p:spPr>
        <p:txBody>
          <a:bodyPr vert="eaVert"/>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029845BA-B190-4997-B5F8-584FC33DC9CA}"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zawartości 2"/>
          <p:cNvSpPr>
            <a:spLocks noGrp="1"/>
          </p:cNvSpPr>
          <p:nvPr>
            <p:ph idx="1" hasCustomPrompt="1"/>
          </p:nvPr>
        </p:nvSpPr>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029845BA-B190-4997-B5F8-584FC33DC9CA}"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1850" y="1709738"/>
            <a:ext cx="10515600" cy="2852737"/>
          </a:xfrm>
        </p:spPr>
        <p:txBody>
          <a:bodyPr anchor="b"/>
          <a:lstStyle>
            <a:lvl1pPr>
              <a:defRPr sz="6000"/>
            </a:lvl1pPr>
          </a:lstStyle>
          <a:p>
            <a:r>
              <a:rPr lang="pl-PL"/>
              <a:t>Kliknij, aby edytować styl</a:t>
            </a:r>
            <a:endParaRPr lang="pl-PL"/>
          </a:p>
        </p:txBody>
      </p:sp>
      <p:sp>
        <p:nvSpPr>
          <p:cNvPr id="3" name="Symbol zastępczy tekstu 2"/>
          <p:cNvSpPr>
            <a:spLocks noGrp="1"/>
          </p:cNvSpPr>
          <p:nvPr>
            <p:ph type="body" idx="1" hasCustomPrompt="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endParaRPr lang="pl-PL"/>
          </a:p>
        </p:txBody>
      </p:sp>
      <p:sp>
        <p:nvSpPr>
          <p:cNvPr id="4" name="Symbol zastępczy daty 3"/>
          <p:cNvSpPr>
            <a:spLocks noGrp="1"/>
          </p:cNvSpPr>
          <p:nvPr>
            <p:ph type="dt" sz="half" idx="10"/>
          </p:nvPr>
        </p:nvSpPr>
        <p:spPr/>
        <p:txBody>
          <a:bodyPr/>
          <a:lstStyle/>
          <a:p>
            <a:fld id="{029845BA-B190-4997-B5F8-584FC33DC9CA}"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zawartości 2"/>
          <p:cNvSpPr>
            <a:spLocks noGrp="1"/>
          </p:cNvSpPr>
          <p:nvPr>
            <p:ph sz="half" idx="1" hasCustomPrompt="1"/>
          </p:nvPr>
        </p:nvSpPr>
        <p:spPr>
          <a:xfrm>
            <a:off x="838200" y="1825625"/>
            <a:ext cx="5181600" cy="435133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zawartości 3"/>
          <p:cNvSpPr>
            <a:spLocks noGrp="1"/>
          </p:cNvSpPr>
          <p:nvPr>
            <p:ph sz="half" idx="2" hasCustomPrompt="1"/>
          </p:nvPr>
        </p:nvSpPr>
        <p:spPr>
          <a:xfrm>
            <a:off x="6172200" y="1825625"/>
            <a:ext cx="5181600" cy="435133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5" name="Symbol zastępczy daty 4"/>
          <p:cNvSpPr>
            <a:spLocks noGrp="1"/>
          </p:cNvSpPr>
          <p:nvPr>
            <p:ph type="dt" sz="half" idx="10"/>
          </p:nvPr>
        </p:nvSpPr>
        <p:spPr/>
        <p:txBody>
          <a:bodyPr/>
          <a:lstStyle/>
          <a:p>
            <a:fld id="{029845BA-B190-4997-B5F8-584FC33DC9CA}"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365125"/>
            <a:ext cx="10515600" cy="1325563"/>
          </a:xfrm>
        </p:spPr>
        <p:txBody>
          <a:bodyPr/>
          <a:lstStyle/>
          <a:p>
            <a:r>
              <a:rPr lang="pl-PL"/>
              <a:t>Kliknij, aby edytować styl</a:t>
            </a:r>
            <a:endParaRPr lang="pl-PL"/>
          </a:p>
        </p:txBody>
      </p:sp>
      <p:sp>
        <p:nvSpPr>
          <p:cNvPr id="3" name="Symbol zastępczy tekst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endParaRPr lang="pl-PL"/>
          </a:p>
        </p:txBody>
      </p:sp>
      <p:sp>
        <p:nvSpPr>
          <p:cNvPr id="4" name="Symbol zastępczy zawartości 3"/>
          <p:cNvSpPr>
            <a:spLocks noGrp="1"/>
          </p:cNvSpPr>
          <p:nvPr>
            <p:ph sz="half" idx="2" hasCustomPrompt="1"/>
          </p:nvPr>
        </p:nvSpPr>
        <p:spPr>
          <a:xfrm>
            <a:off x="839788" y="2505075"/>
            <a:ext cx="5157787" cy="368458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5" name="Symbol zastępczy tekst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endParaRPr lang="pl-PL"/>
          </a:p>
        </p:txBody>
      </p:sp>
      <p:sp>
        <p:nvSpPr>
          <p:cNvPr id="6" name="Symbol zastępczy zawartości 5"/>
          <p:cNvSpPr>
            <a:spLocks noGrp="1"/>
          </p:cNvSpPr>
          <p:nvPr>
            <p:ph sz="quarter" idx="4" hasCustomPrompt="1"/>
          </p:nvPr>
        </p:nvSpPr>
        <p:spPr>
          <a:xfrm>
            <a:off x="6172200" y="2505075"/>
            <a:ext cx="5183188" cy="368458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7" name="Symbol zastępczy daty 6"/>
          <p:cNvSpPr>
            <a:spLocks noGrp="1"/>
          </p:cNvSpPr>
          <p:nvPr>
            <p:ph type="dt" sz="half" idx="10"/>
          </p:nvPr>
        </p:nvSpPr>
        <p:spPr/>
        <p:txBody>
          <a:bodyPr/>
          <a:lstStyle/>
          <a:p>
            <a:fld id="{029845BA-B190-4997-B5F8-584FC33DC9CA}" type="datetimeFigureOut">
              <a:rPr lang="pl-PL" smtClean="0"/>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daty 2"/>
          <p:cNvSpPr>
            <a:spLocks noGrp="1"/>
          </p:cNvSpPr>
          <p:nvPr>
            <p:ph type="dt" sz="half" idx="10"/>
          </p:nvPr>
        </p:nvSpPr>
        <p:spPr/>
        <p:txBody>
          <a:bodyPr/>
          <a:lstStyle/>
          <a:p>
            <a:fld id="{029845BA-B190-4997-B5F8-584FC33DC9CA}" type="datetimeFigureOut">
              <a:rPr lang="pl-PL" smtClean="0"/>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029845BA-B190-4997-B5F8-584FC33DC9CA}" type="datetimeFigureOut">
              <a:rPr lang="pl-PL" smtClean="0"/>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endParaRPr lang="pl-PL"/>
          </a:p>
        </p:txBody>
      </p:sp>
      <p:sp>
        <p:nvSpPr>
          <p:cNvPr id="3" name="Symbol zastępczy zawartości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endParaRPr lang="pl-PL"/>
          </a:p>
        </p:txBody>
      </p:sp>
      <p:sp>
        <p:nvSpPr>
          <p:cNvPr id="5" name="Symbol zastępczy daty 4"/>
          <p:cNvSpPr>
            <a:spLocks noGrp="1"/>
          </p:cNvSpPr>
          <p:nvPr>
            <p:ph type="dt" sz="half" idx="10"/>
          </p:nvPr>
        </p:nvSpPr>
        <p:spPr/>
        <p:txBody>
          <a:bodyPr/>
          <a:lstStyle/>
          <a:p>
            <a:fld id="{029845BA-B190-4997-B5F8-584FC33DC9CA}"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endParaRPr lang="pl-PL"/>
          </a:p>
        </p:txBody>
      </p:sp>
      <p:sp>
        <p:nvSpPr>
          <p:cNvPr id="5" name="Symbol zastępczy daty 4"/>
          <p:cNvSpPr>
            <a:spLocks noGrp="1"/>
          </p:cNvSpPr>
          <p:nvPr>
            <p:ph type="dt" sz="half" idx="10"/>
          </p:nvPr>
        </p:nvSpPr>
        <p:spPr/>
        <p:txBody>
          <a:bodyPr/>
          <a:lstStyle/>
          <a:p>
            <a:fld id="{029845BA-B190-4997-B5F8-584FC33DC9CA}"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0C717E-B5FD-4F18-8F64-6CF6525DAAF4}" type="slidenum">
              <a:rPr lang="pl-PL" smtClean="0"/>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9845BA-B190-4997-B5F8-584FC33DC9CA}" type="datetimeFigureOut">
              <a:rPr lang="pl-PL" smtClean="0"/>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0C717E-B5FD-4F18-8F64-6CF6525DAAF4}" type="slidenum">
              <a:rPr lang="pl-PL" smtClean="0"/>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www.lrt.l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www.bernardinai.l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32263" y="184245"/>
            <a:ext cx="10135737" cy="1801504"/>
          </a:xfrm>
        </p:spPr>
        <p:txBody>
          <a:bodyPr>
            <a:normAutofit/>
          </a:bodyPr>
          <a:lstStyle/>
          <a:p>
            <a:endParaRPr lang="pl-PL" sz="2800" dirty="0"/>
          </a:p>
        </p:txBody>
      </p:sp>
      <p:sp>
        <p:nvSpPr>
          <p:cNvPr id="3" name="Podtytuł 2"/>
          <p:cNvSpPr>
            <a:spLocks noGrp="1"/>
          </p:cNvSpPr>
          <p:nvPr>
            <p:ph type="subTitle" idx="1"/>
          </p:nvPr>
        </p:nvSpPr>
        <p:spPr>
          <a:xfrm>
            <a:off x="1241946" y="2531660"/>
            <a:ext cx="9426054" cy="2726140"/>
          </a:xfrm>
        </p:spPr>
        <p:txBody>
          <a:bodyPr>
            <a:normAutofit/>
          </a:bodyPr>
          <a:lstStyle/>
          <a:p>
            <a:r>
              <a:rPr lang="pl-PL" sz="4000" dirty="0"/>
              <a:t>Definicja  tolerancji</a:t>
            </a:r>
            <a:endParaRPr lang="pl-PL" sz="4000" dirty="0"/>
          </a:p>
          <a:p>
            <a:r>
              <a:rPr lang="pl-PL" sz="2800" dirty="0"/>
              <a:t>na podstawie badań prowadzonych na Litwie</a:t>
            </a:r>
            <a:endParaRPr lang="pl-PL" sz="2800" dirty="0"/>
          </a:p>
        </p:txBody>
      </p:sp>
    </p:spTree>
  </p:cSld>
  <p:clrMapOvr>
    <a:masterClrMapping/>
  </p:clrMapOvr>
  <mc:AlternateContent xmlns:mc="http://schemas.openxmlformats.org/markup-compatibility/2006">
    <mc:Choice xmlns:p14="http://schemas.microsoft.com/office/powerpoint/2010/main" Requires="p14">
      <p:transition spd="slow" p14:dur="2000" advTm="47652"/>
    </mc:Choice>
    <mc:Fallback>
      <p:transition spd="slow" advTm="4765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p>
            <a:r>
              <a:rPr lang="pl-PL" altLang="en-US"/>
              <a:t>Jak określano zrozumienie?</a:t>
            </a:r>
            <a:endParaRPr lang="pl-PL" altLang="en-US"/>
          </a:p>
        </p:txBody>
      </p:sp>
      <p:sp>
        <p:nvSpPr>
          <p:cNvPr id="3" name="Symbol zastępczy zawartości 2"/>
          <p:cNvSpPr>
            <a:spLocks noGrp="1"/>
          </p:cNvSpPr>
          <p:nvPr>
            <p:ph idx="1"/>
          </p:nvPr>
        </p:nvSpPr>
        <p:spPr>
          <a:xfrm>
            <a:off x="0" y="1519555"/>
            <a:ext cx="12099925" cy="4657725"/>
          </a:xfrm>
        </p:spPr>
        <p:txBody>
          <a:bodyPr>
            <a:normAutofit fontScale="70000"/>
          </a:bodyPr>
          <a:p>
            <a:r>
              <a:rPr lang="en-US" altLang="pl-PL"/>
              <a:t>Wybieraj</a:t>
            </a:r>
            <a:r>
              <a:rPr lang="en-US" altLang="en-US"/>
              <a:t>ą</a:t>
            </a:r>
            <a:r>
              <a:rPr lang="en-US" altLang="pl-PL"/>
              <a:t>c poj</a:t>
            </a:r>
            <a:r>
              <a:rPr lang="en-US" altLang="en-US"/>
              <a:t>ę</a:t>
            </a:r>
            <a:r>
              <a:rPr lang="en-US" altLang="pl-PL"/>
              <a:t>cie zrozumienia do okre</a:t>
            </a:r>
            <a:r>
              <a:rPr lang="en-US" altLang="en-US"/>
              <a:t>ś</a:t>
            </a:r>
            <a:r>
              <a:rPr lang="en-US" altLang="pl-PL"/>
              <a:t>lenia tolerancji, m</a:t>
            </a:r>
            <a:r>
              <a:rPr lang="en-US" altLang="en-US"/>
              <a:t>ł</a:t>
            </a:r>
            <a:r>
              <a:rPr lang="en-US" altLang="pl-PL"/>
              <a:t>odzi ludzie pr</a:t>
            </a:r>
            <a:r>
              <a:rPr lang="en-US" altLang="en-US"/>
              <a:t>ó</a:t>
            </a:r>
            <a:r>
              <a:rPr lang="en-US" altLang="pl-PL"/>
              <a:t>bowali pokaza</a:t>
            </a:r>
            <a:r>
              <a:rPr lang="en-US" altLang="en-US"/>
              <a:t>ć</a:t>
            </a:r>
            <a:r>
              <a:rPr lang="en-US" altLang="pl-PL"/>
              <a:t>, co chcieliby zrozumie</a:t>
            </a:r>
            <a:r>
              <a:rPr lang="en-US" altLang="en-US"/>
              <a:t>ć</a:t>
            </a:r>
            <a:r>
              <a:rPr lang="en-US" altLang="pl-PL"/>
              <a:t>, dlaczego i jak.</a:t>
            </a:r>
            <a:endParaRPr lang="en-US" altLang="pl-PL"/>
          </a:p>
          <a:p>
            <a:r>
              <a:rPr lang="en-US" altLang="pl-PL"/>
              <a:t> Ponownie przedmiotem zrozumienia staje si</a:t>
            </a:r>
            <a:r>
              <a:rPr lang="en-US" altLang="en-US"/>
              <a:t>ę</a:t>
            </a:r>
            <a:r>
              <a:rPr lang="en-US" altLang="pl-PL"/>
              <a:t> inna/inna osoba z jej dzia</a:t>
            </a:r>
            <a:r>
              <a:rPr lang="en-US" altLang="en-US"/>
              <a:t>ł</a:t>
            </a:r>
            <a:r>
              <a:rPr lang="en-US" altLang="pl-PL"/>
              <a:t>aniami, pogl</a:t>
            </a:r>
            <a:r>
              <a:rPr lang="en-US" altLang="en-US"/>
              <a:t>ą</a:t>
            </a:r>
            <a:r>
              <a:rPr lang="en-US" altLang="pl-PL"/>
              <a:t>dami i swobodnie wyra</a:t>
            </a:r>
            <a:r>
              <a:rPr lang="en-US" altLang="en-US"/>
              <a:t>ż</a:t>
            </a:r>
            <a:r>
              <a:rPr lang="en-US" altLang="pl-PL"/>
              <a:t>an</a:t>
            </a:r>
            <a:r>
              <a:rPr lang="en-US" altLang="en-US"/>
              <a:t>ą</a:t>
            </a:r>
            <a:r>
              <a:rPr lang="en-US" altLang="pl-PL"/>
              <a:t> opini</a:t>
            </a:r>
            <a:r>
              <a:rPr lang="en-US" altLang="en-US"/>
              <a:t>ą</a:t>
            </a:r>
            <a:r>
              <a:rPr lang="en-US" altLang="pl-PL"/>
              <a:t>, grupa ludzi lub po prostu </a:t>
            </a:r>
            <a:r>
              <a:rPr lang="en-US" altLang="en-US"/>
              <a:t>ś</a:t>
            </a:r>
            <a:r>
              <a:rPr lang="en-US" altLang="pl-PL"/>
              <a:t>wiat, kt</a:t>
            </a:r>
            <a:r>
              <a:rPr lang="en-US" altLang="en-US"/>
              <a:t>ó</a:t>
            </a:r>
            <a:r>
              <a:rPr lang="en-US" altLang="pl-PL"/>
              <a:t>ry tworz</a:t>
            </a:r>
            <a:r>
              <a:rPr lang="en-US" altLang="en-US"/>
              <a:t>ą</a:t>
            </a:r>
            <a:r>
              <a:rPr lang="en-US" altLang="pl-PL"/>
              <a:t>, historyczne </a:t>
            </a:r>
            <a:r>
              <a:rPr lang="en-US" altLang="en-US"/>
              <a:t>ś</a:t>
            </a:r>
            <a:r>
              <a:rPr lang="en-US" altLang="pl-PL"/>
              <a:t>rodowisko kulturowe, kultura, zwyczaje. </a:t>
            </a:r>
            <a:endParaRPr lang="en-US" altLang="pl-PL"/>
          </a:p>
          <a:p>
            <a:r>
              <a:rPr lang="en-US" altLang="pl-PL"/>
              <a:t>Nale</a:t>
            </a:r>
            <a:r>
              <a:rPr lang="en-US" altLang="en-US"/>
              <a:t>ż</a:t>
            </a:r>
            <a:r>
              <a:rPr lang="en-US" altLang="pl-PL"/>
              <a:t>y zauwa</a:t>
            </a:r>
            <a:r>
              <a:rPr lang="en-US" altLang="en-US"/>
              <a:t>ż</a:t>
            </a:r>
            <a:r>
              <a:rPr lang="en-US" altLang="pl-PL"/>
              <a:t>y</a:t>
            </a:r>
            <a:r>
              <a:rPr lang="en-US" altLang="en-US"/>
              <a:t>ć</a:t>
            </a:r>
            <a:r>
              <a:rPr lang="en-US" altLang="pl-PL"/>
              <a:t>, </a:t>
            </a:r>
            <a:r>
              <a:rPr lang="en-US" altLang="en-US"/>
              <a:t>ż</a:t>
            </a:r>
            <a:r>
              <a:rPr lang="en-US" altLang="pl-PL"/>
              <a:t>e przedmiot wymagaj</a:t>
            </a:r>
            <a:r>
              <a:rPr lang="en-US" altLang="en-US"/>
              <a:t>ą</a:t>
            </a:r>
            <a:r>
              <a:rPr lang="en-US" altLang="pl-PL"/>
              <a:t>cy zrozumienia jest rozumiany szerzej – to nie tylko cz</a:t>
            </a:r>
            <a:r>
              <a:rPr lang="en-US" altLang="en-US"/>
              <a:t>ł</a:t>
            </a:r>
            <a:r>
              <a:rPr lang="en-US" altLang="pl-PL"/>
              <a:t>owiek, ale tak</a:t>
            </a:r>
            <a:r>
              <a:rPr lang="en-US" altLang="en-US"/>
              <a:t>ż</a:t>
            </a:r>
            <a:r>
              <a:rPr lang="en-US" altLang="pl-PL"/>
              <a:t>e spo</a:t>
            </a:r>
            <a:r>
              <a:rPr lang="en-US" altLang="en-US"/>
              <a:t>ł</a:t>
            </a:r>
            <a:r>
              <a:rPr lang="en-US" altLang="pl-PL"/>
              <a:t>ecze</a:t>
            </a:r>
            <a:r>
              <a:rPr lang="en-US" altLang="en-US"/>
              <a:t>ń</a:t>
            </a:r>
            <a:r>
              <a:rPr lang="en-US" altLang="pl-PL"/>
              <a:t>stwo, </a:t>
            </a:r>
            <a:r>
              <a:rPr lang="en-US" altLang="en-US"/>
              <a:t>ś</a:t>
            </a:r>
            <a:r>
              <a:rPr lang="en-US" altLang="pl-PL"/>
              <a:t>wiat, zwi</a:t>
            </a:r>
            <a:r>
              <a:rPr lang="en-US" altLang="en-US"/>
              <a:t>ą</a:t>
            </a:r>
            <a:r>
              <a:rPr lang="en-US" altLang="pl-PL"/>
              <a:t>zane z czynnikami kszta</a:t>
            </a:r>
            <a:r>
              <a:rPr lang="en-US" altLang="en-US"/>
              <a:t>ł</a:t>
            </a:r>
            <a:r>
              <a:rPr lang="en-US" altLang="pl-PL"/>
              <a:t>tuj</a:t>
            </a:r>
            <a:r>
              <a:rPr lang="en-US" altLang="en-US"/>
              <a:t>ą</a:t>
            </a:r>
            <a:r>
              <a:rPr lang="en-US" altLang="pl-PL"/>
              <a:t>cymi cz</a:t>
            </a:r>
            <a:r>
              <a:rPr lang="en-US" altLang="en-US"/>
              <a:t>ł</a:t>
            </a:r>
            <a:r>
              <a:rPr lang="en-US" altLang="pl-PL"/>
              <a:t>owieka. Wyra</a:t>
            </a:r>
            <a:r>
              <a:rPr lang="en-US" altLang="en-US"/>
              <a:t>ż</a:t>
            </a:r>
            <a:r>
              <a:rPr lang="en-US" altLang="pl-PL"/>
              <a:t>a si</a:t>
            </a:r>
            <a:r>
              <a:rPr lang="en-US" altLang="en-US"/>
              <a:t>ę</a:t>
            </a:r>
            <a:r>
              <a:rPr lang="en-US" altLang="pl-PL"/>
              <a:t> to w d</a:t>
            </a:r>
            <a:r>
              <a:rPr lang="en-US" altLang="en-US"/>
              <a:t>ąż</a:t>
            </a:r>
            <a:r>
              <a:rPr lang="en-US" altLang="pl-PL"/>
              <a:t>eniu do zrozumienia nie tylko cz</a:t>
            </a:r>
            <a:r>
              <a:rPr lang="en-US" altLang="en-US"/>
              <a:t>ł</a:t>
            </a:r>
            <a:r>
              <a:rPr lang="en-US" altLang="pl-PL"/>
              <a:t>owieka, ale tak</a:t>
            </a:r>
            <a:r>
              <a:rPr lang="en-US" altLang="en-US"/>
              <a:t>ż</a:t>
            </a:r>
            <a:r>
              <a:rPr lang="en-US" altLang="pl-PL"/>
              <a:t>e otoczenia, ze szczeg</a:t>
            </a:r>
            <a:r>
              <a:rPr lang="en-US" altLang="en-US"/>
              <a:t>ó</a:t>
            </a:r>
            <a:r>
              <a:rPr lang="en-US" altLang="pl-PL"/>
              <a:t>lnym naciskiem na r</a:t>
            </a:r>
            <a:r>
              <a:rPr lang="en-US" altLang="en-US"/>
              <a:t>ó</a:t>
            </a:r>
            <a:r>
              <a:rPr lang="en-US" altLang="en-US"/>
              <a:t>ż</a:t>
            </a:r>
            <a:r>
              <a:rPr lang="en-US" altLang="pl-PL"/>
              <a:t>norodno</a:t>
            </a:r>
            <a:r>
              <a:rPr lang="en-US" altLang="en-US"/>
              <a:t>ść</a:t>
            </a:r>
            <a:r>
              <a:rPr lang="en-US" altLang="pl-PL"/>
              <a:t> – cz</a:t>
            </a:r>
            <a:r>
              <a:rPr lang="en-US" altLang="en-US"/>
              <a:t>ł</a:t>
            </a:r>
            <a:r>
              <a:rPr lang="en-US" altLang="pl-PL"/>
              <a:t>owieka i otoczenia kulturowego, kt</a:t>
            </a:r>
            <a:r>
              <a:rPr lang="en-US" altLang="en-US"/>
              <a:t>ó</a:t>
            </a:r>
            <a:r>
              <a:rPr lang="en-US" altLang="pl-PL"/>
              <a:t>re sk</a:t>
            </a:r>
            <a:r>
              <a:rPr lang="en-US" altLang="en-US"/>
              <a:t>ł</a:t>
            </a:r>
            <a:r>
              <a:rPr lang="en-US" altLang="pl-PL"/>
              <a:t>adaj</a:t>
            </a:r>
            <a:r>
              <a:rPr lang="en-US" altLang="en-US"/>
              <a:t>ą</a:t>
            </a:r>
            <a:r>
              <a:rPr lang="en-US" altLang="pl-PL"/>
              <a:t> si</a:t>
            </a:r>
            <a:r>
              <a:rPr lang="en-US" altLang="en-US"/>
              <a:t>ę</a:t>
            </a:r>
            <a:r>
              <a:rPr lang="en-US" altLang="pl-PL"/>
              <a:t> na prawdziwe pi</a:t>
            </a:r>
            <a:r>
              <a:rPr lang="en-US" altLang="en-US"/>
              <a:t>ę</a:t>
            </a:r>
            <a:r>
              <a:rPr lang="en-US" altLang="pl-PL"/>
              <a:t>kno </a:t>
            </a:r>
            <a:r>
              <a:rPr lang="en-US" altLang="en-US"/>
              <a:t>ś</a:t>
            </a:r>
            <a:r>
              <a:rPr lang="en-US" altLang="pl-PL"/>
              <a:t>wiata. </a:t>
            </a:r>
            <a:endParaRPr lang="en-US" altLang="pl-PL"/>
          </a:p>
          <a:p>
            <a:r>
              <a:rPr lang="en-US" altLang="pl-PL"/>
              <a:t>Zrozumienie wi</a:t>
            </a:r>
            <a:r>
              <a:rPr lang="en-US" altLang="en-US"/>
              <a:t>ąż</a:t>
            </a:r>
            <a:r>
              <a:rPr lang="en-US" altLang="pl-PL"/>
              <a:t>e si</a:t>
            </a:r>
            <a:r>
              <a:rPr lang="en-US" altLang="en-US"/>
              <a:t>ę</a:t>
            </a:r>
            <a:r>
              <a:rPr lang="en-US" altLang="pl-PL"/>
              <a:t> r</a:t>
            </a:r>
            <a:r>
              <a:rPr lang="en-US" altLang="en-US"/>
              <a:t>ó</a:t>
            </a:r>
            <a:r>
              <a:rPr lang="en-US" altLang="pl-PL"/>
              <a:t>wnie</a:t>
            </a:r>
            <a:r>
              <a:rPr lang="en-US" altLang="en-US"/>
              <a:t>ż</a:t>
            </a:r>
            <a:r>
              <a:rPr lang="en-US" altLang="pl-PL"/>
              <a:t> z lustrzanym odbiciem siebie w innym, co mo</a:t>
            </a:r>
            <a:r>
              <a:rPr lang="en-US" altLang="en-US"/>
              <a:t>ż</a:t>
            </a:r>
            <a:r>
              <a:rPr lang="en-US" altLang="pl-PL"/>
              <a:t>na zaliczy</a:t>
            </a:r>
            <a:r>
              <a:rPr lang="en-US" altLang="en-US"/>
              <a:t>ć</a:t>
            </a:r>
            <a:r>
              <a:rPr lang="en-US" altLang="pl-PL"/>
              <a:t> do bardziej oryginalnych, g</a:t>
            </a:r>
            <a:r>
              <a:rPr lang="en-US" altLang="en-US"/>
              <a:t>łę</a:t>
            </a:r>
            <a:r>
              <a:rPr lang="en-US" altLang="pl-PL"/>
              <a:t>bszych sposob</a:t>
            </a:r>
            <a:r>
              <a:rPr lang="en-US" altLang="en-US"/>
              <a:t>ó</a:t>
            </a:r>
            <a:r>
              <a:rPr lang="en-US" altLang="pl-PL"/>
              <a:t>w rozumienia tolerancji. W zrozumieniu mo</a:t>
            </a:r>
            <a:r>
              <a:rPr lang="en-US" altLang="en-US"/>
              <a:t>ż</a:t>
            </a:r>
            <a:r>
              <a:rPr lang="en-US" altLang="pl-PL"/>
              <a:t>emy dostrzec nie tylko do</a:t>
            </a:r>
            <a:r>
              <a:rPr lang="en-US" altLang="en-US"/>
              <a:t>ść</a:t>
            </a:r>
            <a:r>
              <a:rPr lang="en-US" altLang="pl-PL"/>
              <a:t> biern</a:t>
            </a:r>
            <a:r>
              <a:rPr lang="en-US" altLang="en-US"/>
              <a:t>ą</a:t>
            </a:r>
            <a:r>
              <a:rPr lang="en-US" altLang="pl-PL"/>
              <a:t> aprobat</a:t>
            </a:r>
            <a:r>
              <a:rPr lang="en-US" altLang="en-US"/>
              <a:t>ę</a:t>
            </a:r>
            <a:r>
              <a:rPr lang="en-US" altLang="pl-PL"/>
              <a:t>, ale cz</a:t>
            </a:r>
            <a:r>
              <a:rPr lang="en-US" altLang="en-US"/>
              <a:t>ęś</a:t>
            </a:r>
            <a:r>
              <a:rPr lang="en-US" altLang="pl-PL"/>
              <a:t>ciowo tak</a:t>
            </a:r>
            <a:r>
              <a:rPr lang="en-US" altLang="en-US"/>
              <a:t>ż</a:t>
            </a:r>
            <a:r>
              <a:rPr lang="en-US" altLang="pl-PL"/>
              <a:t>e zach</a:t>
            </a:r>
            <a:r>
              <a:rPr lang="en-US" altLang="en-US"/>
              <a:t>ę</a:t>
            </a:r>
            <a:r>
              <a:rPr lang="en-US" altLang="pl-PL"/>
              <a:t>canie do pewnych dzia</a:t>
            </a:r>
            <a:r>
              <a:rPr lang="en-US" altLang="en-US"/>
              <a:t>ł</a:t>
            </a:r>
            <a:r>
              <a:rPr lang="en-US" altLang="pl-PL"/>
              <a:t>a</a:t>
            </a:r>
            <a:r>
              <a:rPr lang="en-US" altLang="en-US"/>
              <a:t>ń</a:t>
            </a:r>
            <a:r>
              <a:rPr lang="en-US" altLang="pl-PL"/>
              <a:t>, przejawia si</a:t>
            </a:r>
            <a:r>
              <a:rPr lang="en-US" altLang="en-US"/>
              <a:t>ę</a:t>
            </a:r>
            <a:r>
              <a:rPr lang="en-US" altLang="pl-PL"/>
              <a:t> tu bardzo konkretny podmiot oceniaj</a:t>
            </a:r>
            <a:r>
              <a:rPr lang="en-US" altLang="en-US"/>
              <a:t>ą</a:t>
            </a:r>
            <a:r>
              <a:rPr lang="en-US" altLang="pl-PL"/>
              <a:t>cy i kszta</a:t>
            </a:r>
            <a:r>
              <a:rPr lang="en-US" altLang="en-US"/>
              <a:t>ł</a:t>
            </a:r>
            <a:r>
              <a:rPr lang="en-US" altLang="pl-PL"/>
              <a:t>tuj</a:t>
            </a:r>
            <a:r>
              <a:rPr lang="en-US" altLang="en-US"/>
              <a:t>ą</a:t>
            </a:r>
            <a:r>
              <a:rPr lang="en-US" altLang="pl-PL"/>
              <a:t>cy pewn</a:t>
            </a:r>
            <a:r>
              <a:rPr lang="en-US" altLang="en-US"/>
              <a:t>ą</a:t>
            </a:r>
            <a:r>
              <a:rPr lang="en-US" altLang="pl-PL"/>
              <a:t> opini</a:t>
            </a:r>
            <a:r>
              <a:rPr lang="en-US" altLang="en-US"/>
              <a:t>ę</a:t>
            </a:r>
            <a:r>
              <a:rPr lang="en-US" altLang="pl-PL"/>
              <a:t> – ten pierwszy, oceniaj</a:t>
            </a:r>
            <a:r>
              <a:rPr lang="en-US" altLang="en-US"/>
              <a:t>ą</a:t>
            </a:r>
            <a:r>
              <a:rPr lang="en-US" altLang="pl-PL"/>
              <a:t>cy i rozumiej</a:t>
            </a:r>
            <a:r>
              <a:rPr lang="en-US" altLang="en-US"/>
              <a:t>ą</a:t>
            </a:r>
            <a:r>
              <a:rPr lang="en-US" altLang="pl-PL"/>
              <a:t>cy drugiego cz</a:t>
            </a:r>
            <a:r>
              <a:rPr lang="en-US" altLang="en-US"/>
              <a:t>ł</a:t>
            </a:r>
            <a:r>
              <a:rPr lang="en-US" altLang="pl-PL"/>
              <a:t>owieka. Zrozumienie odmienno</a:t>
            </a:r>
            <a:r>
              <a:rPr lang="en-US" altLang="en-US"/>
              <a:t>ś</a:t>
            </a:r>
            <a:r>
              <a:rPr lang="en-US" altLang="pl-PL"/>
              <a:t>ci jest jeszcze bardziej zwi</a:t>
            </a:r>
            <a:r>
              <a:rPr lang="en-US" altLang="en-US"/>
              <a:t>ą</a:t>
            </a:r>
            <a:r>
              <a:rPr lang="en-US" altLang="pl-PL"/>
              <a:t>zane z okoliczno</a:t>
            </a:r>
            <a:r>
              <a:rPr lang="en-US" altLang="en-US"/>
              <a:t>ś</a:t>
            </a:r>
            <a:r>
              <a:rPr lang="en-US" altLang="pl-PL"/>
              <a:t>ciami, kt</a:t>
            </a:r>
            <a:r>
              <a:rPr lang="en-US" altLang="en-US"/>
              <a:t>ó</a:t>
            </a:r>
            <a:r>
              <a:rPr lang="en-US" altLang="pl-PL"/>
              <a:t>re je kszta</a:t>
            </a:r>
            <a:r>
              <a:rPr lang="en-US" altLang="en-US"/>
              <a:t>ł</a:t>
            </a:r>
            <a:r>
              <a:rPr lang="en-US" altLang="pl-PL"/>
              <a:t>tuj</a:t>
            </a:r>
            <a:r>
              <a:rPr lang="en-US" altLang="en-US"/>
              <a:t>ą</a:t>
            </a:r>
            <a:r>
              <a:rPr lang="en-US" altLang="pl-PL"/>
              <a:t>. </a:t>
            </a:r>
            <a:endParaRPr lang="en-US" altLang="pl-PL"/>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INNE DESKRYPTORY</a:t>
            </a:r>
            <a:endParaRPr lang="pl-PL" dirty="0"/>
          </a:p>
        </p:txBody>
      </p:sp>
      <p:sp>
        <p:nvSpPr>
          <p:cNvPr id="3" name="Symbol zastępczy zawartości 2"/>
          <p:cNvSpPr>
            <a:spLocks noGrp="1"/>
          </p:cNvSpPr>
          <p:nvPr>
            <p:ph idx="1"/>
          </p:nvPr>
        </p:nvSpPr>
        <p:spPr/>
        <p:txBody>
          <a:bodyPr/>
          <a:lstStyle/>
          <a:p>
            <a:r>
              <a:rPr lang="pl-PL" dirty="0"/>
              <a:t>Są to najczęstsze deskryptory i są one powiązane z innymi, które mają podobne cechy semantyczne tolerancji. Są to: akceptacja (5,88%), życzliwość (5,39%), wysłuchanie (5,39%), sympatia (4,90%), cierpliwość (3,92%), uprzejmość (3,44%) i wsparcie (3,43%). Pozostałe deskryptory znajdują się poniżej trzyprocentowego progu i są uważane za mniej znaczące.</a:t>
            </a:r>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29031"/>
    </mc:Choice>
    <mc:Fallback>
      <p:transition spd="slow" advTm="2903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30300" y="203201"/>
            <a:ext cx="9537700" cy="939799"/>
          </a:xfrm>
        </p:spPr>
        <p:txBody>
          <a:bodyPr>
            <a:normAutofit/>
          </a:bodyPr>
          <a:lstStyle/>
          <a:p>
            <a:r>
              <a:rPr lang="pl-PL" sz="3600" dirty="0"/>
              <a:t>ANALIZA DANYCH TEKSTOWYCH</a:t>
            </a:r>
            <a:endParaRPr lang="pl-PL" sz="3600" dirty="0"/>
          </a:p>
        </p:txBody>
      </p:sp>
      <p:sp>
        <p:nvSpPr>
          <p:cNvPr id="3" name="Podtytuł 2"/>
          <p:cNvSpPr>
            <a:spLocks noGrp="1"/>
          </p:cNvSpPr>
          <p:nvPr>
            <p:ph type="subTitle" idx="1"/>
          </p:nvPr>
        </p:nvSpPr>
        <p:spPr>
          <a:xfrm>
            <a:off x="977900" y="1314450"/>
            <a:ext cx="11036300" cy="5226050"/>
          </a:xfrm>
        </p:spPr>
        <p:txBody>
          <a:bodyPr>
            <a:normAutofit/>
          </a:bodyPr>
          <a:lstStyle/>
          <a:p>
            <a:pPr algn="just">
              <a:lnSpc>
                <a:spcPct val="107000"/>
              </a:lnSpc>
              <a:spcAft>
                <a:spcPts val="800"/>
              </a:spcAft>
            </a:pPr>
            <a:r>
              <a:rPr lang="pl-PL" sz="1800" b="1" kern="100" dirty="0">
                <a:effectLst/>
                <a:latin typeface="Times New Roman" panose="02020603050405020304" pitchFamily="18" charset="0"/>
                <a:ea typeface="Calibri" panose="020F0502020204030204" pitchFamily="34" charset="0"/>
                <a:cs typeface="Times New Roman" panose="02020603050405020304" pitchFamily="18" charset="0"/>
              </a:rPr>
              <a:t>CZYM JEST TOLERANCJA - REFLEKSJE OGÓLNE</a:t>
            </a:r>
            <a:endParaRPr lang="pl-PL"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                 Tolerancja jest postrzegana jako charakterystyczna cecha Litwy, ma głębokie korzenie tkwiące w specyficznej historii państwa (1), to nie tylko równe traktowanie różnych narodów, ale także religijne aspekty tolerancji (2). Obecnie tolerancja rośnie (3), choć napotyka pewne trudności w odniesieniu do grup etnicznych (4). Na poziomie społecznym istnieją negatywne skutki tolerancji: może ona prowadzić do korupcji (5) lub agresji (6).  </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L</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ietuvos istorinė religinė įvairovė ir sąlyginė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Europoje palygintina nebent su kai kuriomis Balkanų šalimis, yra vienas įdomiausių ir unikaliausių jos bruožų. Žinoma, tai buvo ne šiuolaikiniais žmogaus teisių principais pagrįsta pozicija, o greičiau būtinybės ir išskaičiavimo sukurtos aplinkybės. Net ir tokiu atveju religinis pliuralizmas vis viena yra užkoduotas mūsų valstybės genuose. (</a:t>
            </a:r>
            <a:r>
              <a:rPr lang="lt-LT" sz="1800" u="sng"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hlinkClick r:id="rId1"/>
              </a:rPr>
              <a:t>www.lrt.lt</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2022)</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180340"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 </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Emigrantė džiaugiasi, kad ir Lietuvoje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tolerancijos atsiranda vis daugiau</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Mergina tikina, kad tam būtina dažniau garsiai kalbėti tokiomis temomis kaip androginiškumas. (</a:t>
            </a:r>
            <a:r>
              <a:rPr lang="lt-LT" sz="1800" u="sng"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hlinkClick r:id="rId1"/>
              </a:rPr>
              <a:t>www.lrt.lt</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2022)</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a:t>
            </a:r>
            <a:r>
              <a:rPr lang="lt-LT" sz="1800" dirty="0">
                <a:solidFill>
                  <a:srgbClr val="000000"/>
                </a:solidFill>
                <a:effectLst/>
                <a:latin typeface="Palemonas" panose="02030603060206020803" pitchFamily="18" charset="0"/>
                <a:ea typeface="Calibri" panose="020F0502020204030204" pitchFamily="34" charset="0"/>
              </a:rPr>
              <a:t>Suprantate, žmogus nėra ideali būtybė. O jei pažvelgtume į Vakarų Europos tendencijas, pastebėtume, kad kai tik situacija ima kaisti, </a:t>
            </a:r>
            <a:r>
              <a:rPr lang="lt-LT" sz="1800" b="1" dirty="0">
                <a:solidFill>
                  <a:srgbClr val="000000"/>
                </a:solidFill>
                <a:effectLst/>
                <a:latin typeface="Palemonas" panose="02030603060206020803" pitchFamily="18" charset="0"/>
                <a:ea typeface="Calibri" panose="020F0502020204030204" pitchFamily="34" charset="0"/>
              </a:rPr>
              <a:t>tolerancijos</a:t>
            </a:r>
            <a:r>
              <a:rPr lang="lt-LT" sz="1800" dirty="0">
                <a:solidFill>
                  <a:srgbClr val="000000"/>
                </a:solidFill>
                <a:effectLst/>
                <a:latin typeface="Palemonas" panose="02030603060206020803" pitchFamily="18" charset="0"/>
                <a:ea typeface="Calibri" panose="020F0502020204030204" pitchFamily="34" charset="0"/>
              </a:rPr>
              <a:t> jausmas kitų tautų atžvilgiu susiduria su dideliais išbandymais. (</a:t>
            </a:r>
            <a:r>
              <a:rPr lang="lt-LT" sz="1800" u="sng"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hlinkClick r:id="rId1"/>
              </a:rPr>
              <a:t>www.lrt.lt</a:t>
            </a:r>
            <a:r>
              <a:rPr lang="lt-LT" sz="1800" dirty="0">
                <a:solidFill>
                  <a:srgbClr val="000000"/>
                </a:solidFill>
                <a:effectLst/>
                <a:latin typeface="Palemonas" panose="02030603060206020803" pitchFamily="18" charset="0"/>
                <a:ea typeface="Calibri" panose="020F0502020204030204" pitchFamily="34" charset="0"/>
              </a:rPr>
              <a:t>, 2022)</a:t>
            </a:r>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85449"/>
    </mc:Choice>
    <mc:Fallback>
      <p:transition spd="slow" advTm="85449"/>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301750" y="114301"/>
            <a:ext cx="10229850" cy="1022349"/>
          </a:xfrm>
        </p:spPr>
        <p:txBody>
          <a:bodyPr>
            <a:normAutofit/>
          </a:bodyPr>
          <a:lstStyle/>
          <a:p>
            <a:pPr>
              <a:lnSpc>
                <a:spcPct val="107000"/>
              </a:lnSpc>
              <a:spcAft>
                <a:spcPts val="800"/>
              </a:spcAft>
            </a:pPr>
            <a:r>
              <a:rPr lang="pl-PL" sz="2800" kern="100" dirty="0">
                <a:effectLst/>
                <a:latin typeface="Times New Roman" panose="02020603050405020304" pitchFamily="18" charset="0"/>
                <a:ea typeface="Calibri" panose="020F0502020204030204" pitchFamily="34" charset="0"/>
                <a:cs typeface="Times New Roman" panose="02020603050405020304" pitchFamily="18" charset="0"/>
              </a:rPr>
              <a:t>KTO/CO JEST SUBIEKTEM TOLERANCJI?</a:t>
            </a:r>
            <a:br>
              <a:rPr lang="pl-PL"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pl-PL" sz="2800" dirty="0"/>
          </a:p>
        </p:txBody>
      </p:sp>
      <p:sp>
        <p:nvSpPr>
          <p:cNvPr id="3" name="Podtytuł 2"/>
          <p:cNvSpPr>
            <a:spLocks noGrp="1"/>
          </p:cNvSpPr>
          <p:nvPr>
            <p:ph type="subTitle" idx="1"/>
          </p:nvPr>
        </p:nvSpPr>
        <p:spPr>
          <a:xfrm>
            <a:off x="317500" y="1460500"/>
            <a:ext cx="11772900" cy="4978400"/>
          </a:xfrm>
        </p:spPr>
        <p:txBody>
          <a:bodyPr>
            <a:normAutofit fontScale="92500"/>
          </a:bodyPr>
          <a:lstStyle/>
          <a:p>
            <a:pPr algn="just"/>
            <a:r>
              <a:rPr lang="pl-PL" kern="100" dirty="0">
                <a:latin typeface="Times New Roman" panose="02020603050405020304" pitchFamily="18" charset="0"/>
                <a:ea typeface="Calibri" panose="020F0502020204030204" pitchFamily="34" charset="0"/>
                <a:cs typeface="Times New Roman" panose="02020603050405020304" pitchFamily="18" charset="0"/>
              </a:rPr>
              <a:t>Tolerancja charakteryzuje każdego człowieka (1), ale częściej osobę wykształconą, inteligentną, naukową (2), studenta, osobę zainteresowaną sztuką (3). Tolerancja cechuje również społeczeństwo (4), które obserwuje i akceptuje wszelkiego rodzaju procesy społeczne - przejawia się w sposobie traktowania innych. Państwo nie może być tolerancyjne wobec negatywnych zjawisk, które mogłyby je zniszczyć (6), a stosunek do porządku można wiązać ze środowiskiem, w którym funkcjonuje (7).</a:t>
            </a: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Šiandieninė pliuralistinė menotyra, kartais pernelyg sureikšminanti subjektyvias minčių sampynas ir kombinacijas – tikrai ne jo stichija. Bet jis –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tolerantiškas</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žmogus, visad išklausantis ir santūriai reaguojantis į ekscentriškesnius jaunesniųjų kolegų ar doktorantų pasisakymus meno klausimais. („Darbai ir dienos“, 2003)</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Be to, inteligentui būtina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išmintis, dvasingumas. Studentai labiausiai nemėgsta veidmainių, nesąžiningų, melagių, egoistų, pasipūtėlių, per daug savimi pasitikinčių žmonių. (Istorija, 2003) </a:t>
            </a:r>
            <a:endParaRPr lang="pl-PL"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O pokalbiuose apie muziką su žmonėmis, kurie turėjo tik bendrą muzikinį supratimą, buvo taktiškas ir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tolerantiškas</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Be to, Jis domėjosi ne tik muzika.(Svetlana Puidokienė, „Vytautas Venckus“, 2001)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pl-PL" kern="100" dirty="0">
                <a:latin typeface="Times New Roman" panose="02020603050405020304" pitchFamily="18" charset="0"/>
                <a:ea typeface="Calibri" panose="020F0502020204030204" pitchFamily="34" charset="0"/>
                <a:cs typeface="Times New Roman" panose="02020603050405020304" pitchFamily="18" charset="0"/>
              </a:rPr>
              <a:t> </a:t>
            </a:r>
            <a:br>
              <a:rPr lang="pl-PL" kern="100" dirty="0">
                <a:latin typeface="Calibri" panose="020F0502020204030204" pitchFamily="34" charset="0"/>
                <a:ea typeface="Calibri" panose="020F0502020204030204" pitchFamily="34" charset="0"/>
                <a:cs typeface="Times New Roman" panose="02020603050405020304" pitchFamily="18" charset="0"/>
              </a:rPr>
            </a:br>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50838"/>
    </mc:Choice>
    <mc:Fallback>
      <p:transition spd="slow" advTm="50838"/>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nSpc>
                <a:spcPct val="107000"/>
              </a:lnSpc>
              <a:spcAft>
                <a:spcPts val="800"/>
              </a:spcAft>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CO/KTO JEST PRZEDMIOTEM TOLERANCJI?</a:t>
            </a:r>
            <a:br>
              <a:rPr lang="pl-PL" sz="1800" kern="100" dirty="0">
                <a:effectLst/>
                <a:latin typeface="Calibri" panose="020F0502020204030204" pitchFamily="34" charset="0"/>
                <a:ea typeface="Calibri" panose="020F0502020204030204" pitchFamily="34" charset="0"/>
                <a:cs typeface="Times New Roman" panose="02020603050405020304" pitchFamily="18" charset="0"/>
              </a:rPr>
            </a:b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dirty="0"/>
          </a:p>
        </p:txBody>
      </p:sp>
      <p:sp>
        <p:nvSpPr>
          <p:cNvPr id="3" name="Symbol zastępczy zawartości 2"/>
          <p:cNvSpPr>
            <a:spLocks noGrp="1"/>
          </p:cNvSpPr>
          <p:nvPr>
            <p:ph idx="1"/>
          </p:nvPr>
        </p:nvSpPr>
        <p:spPr>
          <a:xfrm>
            <a:off x="571500" y="1282700"/>
            <a:ext cx="10782300" cy="4894263"/>
          </a:xfrm>
        </p:spPr>
        <p:txBody>
          <a:bodyPr>
            <a:normAutofit fontScale="92500" lnSpcReduction="20000"/>
          </a:bodyPr>
          <a:lstStyle/>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Osoba może być tolerancyjna wobec państwa pod względem zaufania (1), podobnie jak może być tolerancyjna wobec osób z chorobami zakaźnymi (2), osób o odmiennej orientacji seksualnej (3), osób wyznających różne religie (5) i osób, które wyglądają inaczej (zwłaszcza młodych ludzi) (4). Jest to uczucie wyrażające obojętność wobec innej osoby lub zjawiska. Z drugiej strony tolerancja może mieć szkodliwy wpływ na społeczeństwo, gdy toleruje zjawiska takie jak fałszerstwo (7) lub po prostu zło (8). Istnieje również koncepcja zerowej tolerancji, której nie można zastosować ze względu na potrzebę zwalczania agresji i przemocy (8). Nietolerancja jest postrzegana jako zjawisko negatywne, a jej przyczyn doszukuje się w zamkniętym umyśle, stereotypowym myśleniu i wychowaniu (9).</a:t>
            </a:r>
            <a:br>
              <a:rPr lang="pl-PL"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Juk žinome, kad pastaruoju metu į lietuviškas mokyklas ateina nemažai kitataučių gyventojų vaikų. O tai rodo, jog tarp gyventojų stiprėja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Lietuvai. Manau, partijoms reikia pamąstyti ir apie tai. (Lietuvos aidas, 1997)</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Ar per šį dešimtmetį visuomenė tapo labiau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tolerantiška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infekuotiems ŽIV? Ar viešai prisipažinę, kad serga, jie gali normaliai gyventi tarp mūsų? (Kauno diena, 2001)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Ar esi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tolerantiškas</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pavyzdžiui, gėjams? Paskutinis klausimas man neegzistuoja – aš jo negirdžiu. (Jurga Ivanauskaitė, Švelnūs tardymai, 2005)</a:t>
            </a:r>
            <a:endParaRPr lang="pl-PL" sz="1800"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Ko turėtų vengti suaugusieji? Pirmiausia, jie galėtų būti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tolerantiškesni</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jaunimo išorei - drabužiams, šukuosenoms, nes tai nėra svarbu. Daug svarbiau, kokia jo pasaulėjauta, jo vertybės. („Dialogas“, 1996)</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68888"/>
    </mc:Choice>
    <mc:Fallback>
      <p:transition spd="slow" advTm="68888"/>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31800" y="133351"/>
            <a:ext cx="10922000" cy="908050"/>
          </a:xfrm>
        </p:spPr>
        <p:txBody>
          <a:bodyPr>
            <a:normAutofit fontScale="90000"/>
          </a:bodyPr>
          <a:lstStyle/>
          <a:p>
            <a:r>
              <a:rPr lang="pl-PL" sz="3100" b="1" kern="100" dirty="0">
                <a:effectLst/>
                <a:latin typeface="Times New Roman" panose="02020603050405020304" pitchFamily="18" charset="0"/>
                <a:ea typeface="Calibri" panose="020F0502020204030204" pitchFamily="34" charset="0"/>
                <a:cs typeface="Times New Roman" panose="02020603050405020304" pitchFamily="18" charset="0"/>
              </a:rPr>
              <a:t>WARTOŚCIOWANIE  TOLERANCJI</a:t>
            </a:r>
            <a:br>
              <a:rPr lang="pl-PL"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3" name="Symbol zastępczy zawartości 2"/>
          <p:cNvSpPr>
            <a:spLocks noGrp="1"/>
          </p:cNvSpPr>
          <p:nvPr>
            <p:ph idx="1"/>
          </p:nvPr>
        </p:nvSpPr>
        <p:spPr>
          <a:xfrm>
            <a:off x="577850" y="717550"/>
            <a:ext cx="10775950" cy="5459413"/>
          </a:xfrm>
        </p:spPr>
        <p:txBody>
          <a:bodyPr>
            <a:normAutofit fontScale="85000" lnSpcReduction="10000"/>
          </a:bodyPr>
          <a:lstStyle/>
          <a:p>
            <a:pPr marL="0" indent="0" algn="just">
              <a:buNone/>
            </a:pP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Tolerancja jest postrzegana jako bardzo ważna wartość, równoważna z lojalnością w życiu prywatnym (1), wolnością, równością, sprawiedliwością, solidarnością, pracą oraz zaufaniem i szacunkiem (9). Jest to wartość trudna do zdefiniowania, ale z pewnością nie jest godna pogardy (3). Tolerancja może być narzędziem zbliżania ludzi (5), ograniczania terroryzmu (6), a jej brak może prowadzić do upadku kultury politycznej (5) i wstydu (10). Tolerancja musi być promowana wśród dorosłych, a zwłaszcza wśród dzieci (8), ponieważ jest to pewny sposób na przetrwanie ludzkości i zachowanie człowieczeństwa, i nie może być kojarzona z biernością i egoizmem (11).</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pl-PL"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Aš čia nesitenkinau liberalų skelbiama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kuri man atrodė tik įžeidžianti ir žeminanti kitaip galvojantį. Vadinasi, jie tokie geri, kad tik toleruoja kitų klaidas ir blogybes [...] (Juozas Keliuotis, „Mano autobiografija: atsiminimai“, 2004)</a:t>
            </a:r>
            <a:endParaRPr lang="pl-PL"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Tokioj brutalioj kasdienybėj kartais prieš akis iškyla Baltijos kelias - 600 kilometrų ilgio juosta - žmogus prie žmogaus. Angeliška minios </a:t>
            </a:r>
            <a:r>
              <a:rPr lang="lt-LT" sz="1800" b="1"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tolerancija</a:t>
            </a:r>
            <a:r>
              <a:rPr lang="lt-LT" sz="1800" dirty="0">
                <a:solidFill>
                  <a:srgbClr val="000000"/>
                </a:solidFill>
                <a:effectLst/>
                <a:latin typeface="Palemonas" panose="02030603060206020803" pitchFamily="18" charset="0"/>
                <a:ea typeface="Calibri" panose="020F0502020204030204" pitchFamily="34" charset="0"/>
                <a:cs typeface="Times New Roman" panose="02020603050405020304" pitchFamily="18" charset="0"/>
              </a:rPr>
              <a:t> viltinga buvo mums patiems, o kokiam pietiečiui svečiui - net pribloškianti. (Kauno diena, 1996)</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Labai gražu, kai po Europą važinėja tolerancijos sunkvežimis. Susirenka minios žiūrovų, linksminasi, gal net darosi </a:t>
            </a:r>
            <a:r>
              <a:rPr lang="lt-LT" sz="1800" b="1"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tolerantiškesni</a:t>
            </a:r>
            <a:r>
              <a:rPr lang="lt-LT" sz="18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 (nors šiais politinio korektiškumo diktatūros laikais tai vargu ar beįmanoma). (</a:t>
            </a:r>
            <a:r>
              <a:rPr lang="lt-LT" sz="1800" u="sng"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hlinkClick r:id="rId1"/>
              </a:rPr>
              <a:t>www.bernardinai.lt</a:t>
            </a:r>
            <a:r>
              <a:rPr lang="lt-LT" sz="18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 2007)</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t-LT" sz="18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57165"/>
    </mc:Choice>
    <mc:Fallback>
      <p:transition spd="slow" advTm="57165"/>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DEFINICJA</a:t>
            </a:r>
            <a:endParaRPr lang="pl-PL" dirty="0"/>
          </a:p>
        </p:txBody>
      </p:sp>
      <p:sp>
        <p:nvSpPr>
          <p:cNvPr id="3" name="Symbol zastępczy zawartości 2"/>
          <p:cNvSpPr>
            <a:spLocks noGrp="1"/>
          </p:cNvSpPr>
          <p:nvPr>
            <p:ph idx="1"/>
          </p:nvPr>
        </p:nvSpPr>
        <p:spPr>
          <a:xfrm>
            <a:off x="260350" y="1581150"/>
            <a:ext cx="11093450" cy="4595813"/>
          </a:xfrm>
        </p:spPr>
        <p:txBody>
          <a:bodyPr>
            <a:normAutofit lnSpcReduction="10000"/>
          </a:bodyPr>
          <a:lstStyle/>
          <a:p>
            <a:r>
              <a:rPr lang="pl-PL" sz="2400" dirty="0">
                <a:effectLst/>
                <a:latin typeface="Times New Roman" panose="02020603050405020304" pitchFamily="18" charset="0"/>
                <a:ea typeface="Calibri" panose="020F0502020204030204" pitchFamily="34" charset="0"/>
              </a:rPr>
              <a:t>Analiza danych SAT pozwala wyodrębnić tolerancję osobistą i społeczną.</a:t>
            </a:r>
            <a:endParaRPr lang="pl-PL" sz="2400" dirty="0">
              <a:effectLst/>
              <a:latin typeface="Times New Roman" panose="02020603050405020304" pitchFamily="18" charset="0"/>
              <a:ea typeface="Calibri" panose="020F0502020204030204" pitchFamily="34" charset="0"/>
            </a:endParaRPr>
          </a:p>
          <a:p>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Rodzaj tolerancji zależy od procesu historyczno-kulturowego i środowiska, które go ukształtowało. </a:t>
            </a:r>
            <a:endParaRPr lang="pl-PL"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Twierdzi się, że tolerancja jest bardzo charakterystyczna dla Litwy ze względu na jej historycznie zachowaną wielokulturowość.</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Tolerancja jest skierowana do ludzi, którzy są inni. Czasami przedmiotem tolerancji jest państwo.</a:t>
            </a:r>
            <a:endParaRPr lang="pl-PL"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pl-PL" sz="2400" dirty="0">
                <a:effectLst/>
                <a:latin typeface="Times New Roman" panose="02020603050405020304" pitchFamily="18" charset="0"/>
                <a:ea typeface="Calibri" panose="020F0502020204030204" pitchFamily="34" charset="0"/>
              </a:rPr>
              <a:t>Nietolerancja jest postrzegana jako zjawisko negatywne i jest zakorzeniona w zamkniętym umyśle danej osoby, stereotypowym myśleniu i złym wychowaniu w rodzinie.</a:t>
            </a:r>
            <a:endParaRPr lang="pl-PL" sz="2400" kern="100" dirty="0">
              <a:latin typeface="Times New Roman" panose="02020603050405020304" pitchFamily="18" charset="0"/>
              <a:ea typeface="Calibri" panose="020F0502020204030204" pitchFamily="34" charset="0"/>
              <a:cs typeface="Times New Roman" panose="02020603050405020304" pitchFamily="18" charset="0"/>
            </a:endParaRPr>
          </a:p>
          <a:p>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Tolerancji przeciwstawia się z jednej strony obojętność, a z drugiej przemoc, nadużycie, prześladowanie, nieuczciwość.</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179544"/>
    </mc:Choice>
    <mc:Fallback>
      <p:transition spd="slow" advTm="179544"/>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nSpc>
                <a:spcPct val="107000"/>
              </a:lnSpc>
              <a:spcAft>
                <a:spcPts val="800"/>
              </a:spcAft>
            </a:pPr>
            <a:br>
              <a:rPr lang="pl-PL" sz="1800" kern="100" dirty="0">
                <a:effectLst/>
                <a:latin typeface="Calibri" panose="020F0502020204030204" pitchFamily="34" charset="0"/>
                <a:ea typeface="Calibri" panose="020F0502020204030204" pitchFamily="34" charset="0"/>
                <a:cs typeface="Times New Roman" panose="02020603050405020304" pitchFamily="18" charset="0"/>
              </a:rPr>
            </a:br>
            <a:r>
              <a:rPr lang="pl-PL" sz="3200" dirty="0">
                <a:effectLst/>
                <a:latin typeface="Times New Roman" panose="02020603050405020304" pitchFamily="18" charset="0"/>
                <a:ea typeface="Calibri" panose="020F0502020204030204" pitchFamily="34" charset="0"/>
              </a:rPr>
              <a:t>Analiza danych leksykograficznych</a:t>
            </a:r>
            <a:endParaRPr lang="pl-PL" sz="3200" dirty="0"/>
          </a:p>
        </p:txBody>
      </p:sp>
      <p:sp>
        <p:nvSpPr>
          <p:cNvPr id="3" name="Symbol zastępczy zawartości 2"/>
          <p:cNvSpPr>
            <a:spLocks noGrp="1"/>
          </p:cNvSpPr>
          <p:nvPr>
            <p:ph idx="1"/>
          </p:nvPr>
        </p:nvSpPr>
        <p:spPr/>
        <p:txBody>
          <a:bodyPr/>
          <a:lstStyle/>
          <a:p>
            <a:pPr algn="just"/>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LKŽ definiuje słowo </a:t>
            </a:r>
            <a:r>
              <a:rPr lang="pl-PL"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tolerancija</a:t>
            </a:r>
            <a:r>
              <a:rPr lang="pl-PL"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jako „szacunek, zrozumienie opinii lub przekonań innej osoby”;</a:t>
            </a:r>
            <a:endParaRPr lang="pl-PL"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DLKŽ : </a:t>
            </a:r>
            <a:r>
              <a:rPr lang="pl-PL"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tolerancija</a:t>
            </a:r>
            <a:r>
              <a:rPr lang="pl-PL"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„szacunek, zrozumienie przeciwnej opinii lub przekonań”.   </a:t>
            </a:r>
            <a:endParaRPr lang="pl-PL"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W definicjach wyrazu "tolerancja” użyte zostało </a:t>
            </a:r>
            <a:r>
              <a:rPr lang="pl-PL" sz="2400" i="1" kern="100" dirty="0" err="1">
                <a:effectLst/>
                <a:latin typeface="Times New Roman" panose="02020603050405020304" pitchFamily="18" charset="0"/>
                <a:ea typeface="Calibri" panose="020F0502020204030204" pitchFamily="34" charset="0"/>
                <a:cs typeface="Times New Roman" panose="02020603050405020304" pitchFamily="18" charset="0"/>
              </a:rPr>
              <a:t>pakanta</a:t>
            </a: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 „cierpliwość, wyrozumiałość”. </a:t>
            </a:r>
            <a:endParaRPr lang="pl-PL"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Aby ustalić najpełniejszą słownikową definicję słowa tolerancja, należy zwrócić uwagę na czasownik </a:t>
            </a:r>
            <a:r>
              <a:rPr lang="pl-PL"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toleruoti</a:t>
            </a: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 „tolerować”, od którego pochodzi słowo </a:t>
            </a:r>
            <a:r>
              <a:rPr lang="pl-PL" sz="2400" i="1" kern="100" dirty="0">
                <a:effectLst/>
                <a:latin typeface="Times New Roman" panose="02020603050405020304" pitchFamily="18" charset="0"/>
                <a:ea typeface="Calibri" panose="020F0502020204030204" pitchFamily="34" charset="0"/>
                <a:cs typeface="Times New Roman" panose="02020603050405020304" pitchFamily="18" charset="0"/>
              </a:rPr>
              <a:t>tolerancja</a:t>
            </a: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 i który jest definiowany jako „być wyrozumiałym wobec opinii, przekonań, poglądów innej osoby”.</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130010"/>
    </mc:Choice>
    <mc:Fallback>
      <p:transition spd="slow" advTm="13001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p>
            <a:r>
              <a:rPr lang="pl-PL" altLang="en-US"/>
              <a:t>Dwa znaczenia podstawowe</a:t>
            </a:r>
            <a:endParaRPr lang="pl-PL" altLang="en-US"/>
          </a:p>
        </p:txBody>
      </p:sp>
      <p:sp>
        <p:nvSpPr>
          <p:cNvPr id="3" name="Symbol zastępczy zawartości 2"/>
          <p:cNvSpPr>
            <a:spLocks noGrp="1"/>
          </p:cNvSpPr>
          <p:nvPr>
            <p:ph idx="1"/>
          </p:nvPr>
        </p:nvSpPr>
        <p:spPr/>
        <p:txBody>
          <a:bodyPr/>
          <a:p>
            <a:pPr marL="0" indent="0">
              <a:buNone/>
            </a:pPr>
            <a:r>
              <a:rPr lang="en-US" altLang="pl-PL"/>
              <a:t>W j</a:t>
            </a:r>
            <a:r>
              <a:rPr lang="en-US" altLang="en-US"/>
              <a:t>ę</a:t>
            </a:r>
            <a:r>
              <a:rPr lang="en-US" altLang="pl-PL"/>
              <a:t>zyku litewskim mo</a:t>
            </a:r>
            <a:r>
              <a:rPr lang="en-US" altLang="en-US"/>
              <a:t>ż</a:t>
            </a:r>
            <a:r>
              <a:rPr lang="en-US" altLang="pl-PL"/>
              <a:t>na dostrzec podw</a:t>
            </a:r>
            <a:r>
              <a:rPr lang="en-US" altLang="en-US"/>
              <a:t>ó</a:t>
            </a:r>
            <a:r>
              <a:rPr lang="en-US" altLang="pl-PL"/>
              <a:t>jn</a:t>
            </a:r>
            <a:r>
              <a:rPr lang="en-US" altLang="en-US"/>
              <a:t>ą</a:t>
            </a:r>
            <a:r>
              <a:rPr lang="en-US" altLang="pl-PL"/>
              <a:t> motywacj</a:t>
            </a:r>
            <a:r>
              <a:rPr lang="en-US" altLang="en-US"/>
              <a:t>ę</a:t>
            </a:r>
            <a:r>
              <a:rPr lang="en-US" altLang="pl-PL"/>
              <a:t> s</a:t>
            </a:r>
            <a:r>
              <a:rPr lang="en-US" altLang="en-US"/>
              <a:t>ł</a:t>
            </a:r>
            <a:r>
              <a:rPr lang="en-US" altLang="en-US"/>
              <a:t>ó</a:t>
            </a:r>
            <a:r>
              <a:rPr lang="en-US" altLang="pl-PL"/>
              <a:t>w u</a:t>
            </a:r>
            <a:r>
              <a:rPr lang="en-US" altLang="en-US"/>
              <a:t>ż</a:t>
            </a:r>
            <a:r>
              <a:rPr lang="en-US" altLang="pl-PL"/>
              <a:t>ywanych do opisania poj</a:t>
            </a:r>
            <a:r>
              <a:rPr lang="en-US" altLang="en-US"/>
              <a:t>ę</a:t>
            </a:r>
            <a:r>
              <a:rPr lang="en-US" altLang="pl-PL"/>
              <a:t>cia tolerancji: </a:t>
            </a:r>
            <a:endParaRPr lang="en-US" altLang="pl-PL"/>
          </a:p>
          <a:p>
            <a:r>
              <a:rPr lang="en-US" altLang="pl-PL"/>
              <a:t>z jednej strony aktualizowane s</a:t>
            </a:r>
            <a:r>
              <a:rPr lang="en-US" altLang="en-US"/>
              <a:t>ą</a:t>
            </a:r>
            <a:r>
              <a:rPr lang="en-US" altLang="pl-PL"/>
              <a:t> takie znaczenia jak cierpliwo</a:t>
            </a:r>
            <a:r>
              <a:rPr lang="en-US" altLang="en-US"/>
              <a:t>ść</a:t>
            </a:r>
            <a:r>
              <a:rPr lang="en-US" altLang="pl-PL"/>
              <a:t>, wytrwa</a:t>
            </a:r>
            <a:r>
              <a:rPr lang="en-US" altLang="en-US"/>
              <a:t>ł</a:t>
            </a:r>
            <a:r>
              <a:rPr lang="en-US" altLang="pl-PL"/>
              <a:t>o</a:t>
            </a:r>
            <a:r>
              <a:rPr lang="en-US" altLang="en-US"/>
              <a:t>ść</a:t>
            </a:r>
            <a:r>
              <a:rPr lang="en-US" altLang="pl-PL"/>
              <a:t> i wyrozumia</a:t>
            </a:r>
            <a:r>
              <a:rPr lang="en-US" altLang="en-US"/>
              <a:t>ł</a:t>
            </a:r>
            <a:r>
              <a:rPr lang="en-US" altLang="pl-PL"/>
              <a:t>o</a:t>
            </a:r>
            <a:r>
              <a:rPr lang="en-US" altLang="en-US"/>
              <a:t>ść</a:t>
            </a:r>
            <a:r>
              <a:rPr lang="en-US" altLang="pl-PL"/>
              <a:t>, </a:t>
            </a:r>
            <a:endParaRPr lang="en-US" altLang="pl-PL"/>
          </a:p>
          <a:p>
            <a:r>
              <a:rPr lang="en-US" altLang="pl-PL"/>
              <a:t>z drugiej strony – szacunek dla opinii i przekona</a:t>
            </a:r>
            <a:r>
              <a:rPr lang="en-US" altLang="en-US"/>
              <a:t>ń</a:t>
            </a:r>
            <a:r>
              <a:rPr lang="en-US" altLang="pl-PL"/>
              <a:t> innych os</a:t>
            </a:r>
            <a:r>
              <a:rPr lang="en-US" altLang="en-US"/>
              <a:t>ó</a:t>
            </a:r>
            <a:r>
              <a:rPr lang="en-US" altLang="pl-PL"/>
              <a:t>b.</a:t>
            </a:r>
            <a:endParaRPr lang="en-US" alt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p>
            <a:r>
              <a:rPr lang="pl-PL" altLang="en-US"/>
              <a:t>Etymologia</a:t>
            </a:r>
            <a:endParaRPr lang="pl-PL" altLang="en-US"/>
          </a:p>
        </p:txBody>
      </p:sp>
      <p:sp>
        <p:nvSpPr>
          <p:cNvPr id="3" name="Symbol zastępczy zawartości 2"/>
          <p:cNvSpPr>
            <a:spLocks noGrp="1"/>
          </p:cNvSpPr>
          <p:nvPr>
            <p:ph idx="1"/>
          </p:nvPr>
        </p:nvSpPr>
        <p:spPr>
          <a:xfrm>
            <a:off x="735965" y="1402715"/>
            <a:ext cx="10986135" cy="4774565"/>
          </a:xfrm>
        </p:spPr>
        <p:txBody>
          <a:bodyPr>
            <a:normAutofit fontScale="90000"/>
          </a:bodyPr>
          <a:p>
            <a:r>
              <a:rPr lang="en-US" altLang="pl-PL"/>
              <a:t>S</a:t>
            </a:r>
            <a:r>
              <a:rPr lang="en-US" altLang="en-US"/>
              <a:t>ł</a:t>
            </a:r>
            <a:r>
              <a:rPr lang="en-US" altLang="pl-PL"/>
              <a:t>owo tolerancja pochodzi od </a:t>
            </a:r>
            <a:r>
              <a:rPr lang="en-US" altLang="en-US"/>
              <a:t>ł</a:t>
            </a:r>
            <a:r>
              <a:rPr lang="en-US" altLang="pl-PL"/>
              <a:t>aci</a:t>
            </a:r>
            <a:r>
              <a:rPr lang="en-US" altLang="en-US"/>
              <a:t>ń</a:t>
            </a:r>
            <a:r>
              <a:rPr lang="en-US" altLang="pl-PL"/>
              <a:t>skiego tolerantia – cz</a:t>
            </a:r>
            <a:r>
              <a:rPr lang="en-US" altLang="en-US"/>
              <a:t>ę</a:t>
            </a:r>
            <a:r>
              <a:rPr lang="en-US" altLang="pl-PL"/>
              <a:t>sto t</a:t>
            </a:r>
            <a:r>
              <a:rPr lang="en-US" altLang="en-US"/>
              <a:t>ł</a:t>
            </a:r>
            <a:r>
              <a:rPr lang="en-US" altLang="pl-PL"/>
              <a:t>umaczonego jako „wytrwa</a:t>
            </a:r>
            <a:r>
              <a:rPr lang="en-US" altLang="en-US"/>
              <a:t>ł</a:t>
            </a:r>
            <a:r>
              <a:rPr lang="en-US" altLang="pl-PL"/>
              <a:t>o</a:t>
            </a:r>
            <a:r>
              <a:rPr lang="en-US" altLang="en-US"/>
              <a:t>ść</a:t>
            </a:r>
            <a:r>
              <a:rPr lang="en-US" altLang="pl-PL"/>
              <a:t>”, a to s</a:t>
            </a:r>
            <a:r>
              <a:rPr lang="en-US" altLang="en-US"/>
              <a:t>ł</a:t>
            </a:r>
            <a:r>
              <a:rPr lang="en-US" altLang="pl-PL"/>
              <a:t>owo wywodzi si</a:t>
            </a:r>
            <a:r>
              <a:rPr lang="en-US" altLang="en-US"/>
              <a:t>ę</a:t>
            </a:r>
            <a:r>
              <a:rPr lang="en-US" altLang="pl-PL"/>
              <a:t> od </a:t>
            </a:r>
            <a:r>
              <a:rPr lang="en-US" altLang="en-US"/>
              <a:t>ł</a:t>
            </a:r>
            <a:r>
              <a:rPr lang="en-US" altLang="pl-PL"/>
              <a:t>aci</a:t>
            </a:r>
            <a:r>
              <a:rPr lang="en-US" altLang="en-US"/>
              <a:t>ń</a:t>
            </a:r>
            <a:r>
              <a:rPr lang="en-US" altLang="pl-PL"/>
              <a:t>skiego czasownika tolerare – „wytrzymywa</a:t>
            </a:r>
            <a:r>
              <a:rPr lang="en-US" altLang="en-US"/>
              <a:t>ć</a:t>
            </a:r>
            <a:r>
              <a:rPr lang="en-US" altLang="pl-PL"/>
              <a:t>”, „znosi</a:t>
            </a:r>
            <a:r>
              <a:rPr lang="en-US" altLang="en-US"/>
              <a:t>ć</a:t>
            </a:r>
            <a:r>
              <a:rPr lang="en-US" altLang="pl-PL"/>
              <a:t>”, „tolerowa</a:t>
            </a:r>
            <a:r>
              <a:rPr lang="en-US" altLang="en-US"/>
              <a:t>ć</a:t>
            </a:r>
            <a:r>
              <a:rPr lang="en-US" altLang="pl-PL"/>
              <a:t>”. </a:t>
            </a:r>
            <a:endParaRPr lang="en-US" altLang="pl-PL"/>
          </a:p>
          <a:p>
            <a:r>
              <a:rPr lang="en-US" altLang="pl-PL"/>
              <a:t>S</a:t>
            </a:r>
            <a:r>
              <a:rPr lang="en-US" altLang="en-US"/>
              <a:t>ł</a:t>
            </a:r>
            <a:r>
              <a:rPr lang="en-US" altLang="pl-PL"/>
              <a:t>owo to zacz</a:t>
            </a:r>
            <a:r>
              <a:rPr lang="en-US" altLang="en-US"/>
              <a:t>ęł</a:t>
            </a:r>
            <a:r>
              <a:rPr lang="en-US" altLang="pl-PL"/>
              <a:t>o by</a:t>
            </a:r>
            <a:r>
              <a:rPr lang="en-US" altLang="en-US"/>
              <a:t>ć</a:t>
            </a:r>
            <a:r>
              <a:rPr lang="en-US" altLang="pl-PL"/>
              <a:t> u</a:t>
            </a:r>
            <a:r>
              <a:rPr lang="en-US" altLang="en-US"/>
              <a:t>ż</a:t>
            </a:r>
            <a:r>
              <a:rPr lang="en-US" altLang="pl-PL"/>
              <a:t>ywane w r</a:t>
            </a:r>
            <a:r>
              <a:rPr lang="en-US" altLang="en-US"/>
              <a:t>ó</a:t>
            </a:r>
            <a:r>
              <a:rPr lang="en-US" altLang="en-US"/>
              <a:t>ż</a:t>
            </a:r>
            <a:r>
              <a:rPr lang="en-US" altLang="pl-PL"/>
              <a:t>nych j</a:t>
            </a:r>
            <a:r>
              <a:rPr lang="en-US" altLang="en-US"/>
              <a:t>ę</a:t>
            </a:r>
            <a:r>
              <a:rPr lang="en-US" altLang="pl-PL"/>
              <a:t>zykach europejskich od XV wieku w znaczeniu „wytrwa</a:t>
            </a:r>
            <a:r>
              <a:rPr lang="en-US" altLang="en-US"/>
              <a:t>ł</a:t>
            </a:r>
            <a:r>
              <a:rPr lang="en-US" altLang="pl-PL"/>
              <a:t>o</a:t>
            </a:r>
            <a:r>
              <a:rPr lang="en-US" altLang="en-US"/>
              <a:t>ść</a:t>
            </a:r>
            <a:r>
              <a:rPr lang="en-US" altLang="pl-PL"/>
              <a:t>, wytrzyma</a:t>
            </a:r>
            <a:r>
              <a:rPr lang="en-US" altLang="en-US"/>
              <a:t>ł</a:t>
            </a:r>
            <a:r>
              <a:rPr lang="en-US" altLang="pl-PL"/>
              <a:t>o</a:t>
            </a:r>
            <a:r>
              <a:rPr lang="en-US" altLang="en-US"/>
              <a:t>ść</a:t>
            </a:r>
            <a:r>
              <a:rPr lang="en-US" altLang="pl-PL"/>
              <a:t>” (w obliczu b</a:t>
            </a:r>
            <a:r>
              <a:rPr lang="en-US" altLang="en-US"/>
              <a:t>ó</a:t>
            </a:r>
            <a:r>
              <a:rPr lang="en-US" altLang="pl-PL"/>
              <a:t>lu, trudno</a:t>
            </a:r>
            <a:r>
              <a:rPr lang="en-US" altLang="en-US"/>
              <a:t>ś</a:t>
            </a:r>
            <a:r>
              <a:rPr lang="en-US" altLang="pl-PL"/>
              <a:t>ci itp.). </a:t>
            </a:r>
            <a:endParaRPr lang="en-US" altLang="pl-PL"/>
          </a:p>
          <a:p>
            <a:r>
              <a:rPr lang="en-US" altLang="pl-PL"/>
              <a:t>W j</a:t>
            </a:r>
            <a:r>
              <a:rPr lang="en-US" altLang="en-US"/>
              <a:t>ę</a:t>
            </a:r>
            <a:r>
              <a:rPr lang="en-US" altLang="pl-PL"/>
              <a:t>zyku angielskim od 1765 r. tolerancja by</a:t>
            </a:r>
            <a:r>
              <a:rPr lang="en-US" altLang="en-US"/>
              <a:t>ł</a:t>
            </a:r>
            <a:r>
              <a:rPr lang="en-US" altLang="pl-PL"/>
              <a:t>a opisywana jako „sk</a:t>
            </a:r>
            <a:r>
              <a:rPr lang="en-US" altLang="en-US"/>
              <a:t>ł</a:t>
            </a:r>
            <a:r>
              <a:rPr lang="en-US" altLang="pl-PL"/>
              <a:t>onno</a:t>
            </a:r>
            <a:r>
              <a:rPr lang="en-US" altLang="en-US"/>
              <a:t>ść</a:t>
            </a:r>
            <a:r>
              <a:rPr lang="en-US" altLang="pl-PL"/>
              <a:t> do bycia wolnym od fanatyzmu lub surowo</a:t>
            </a:r>
            <a:r>
              <a:rPr lang="en-US" altLang="en-US"/>
              <a:t>ś</a:t>
            </a:r>
            <a:r>
              <a:rPr lang="en-US" altLang="pl-PL"/>
              <a:t>ci w ocenie innych wyzna</a:t>
            </a:r>
            <a:r>
              <a:rPr lang="en-US" altLang="en-US"/>
              <a:t>ń</a:t>
            </a:r>
            <a:r>
              <a:rPr lang="en-US" altLang="pl-PL"/>
              <a:t>”. </a:t>
            </a:r>
            <a:endParaRPr lang="en-US" altLang="pl-PL"/>
          </a:p>
          <a:p>
            <a:r>
              <a:rPr lang="en-US" altLang="pl-PL"/>
              <a:t>Pojawienie si</a:t>
            </a:r>
            <a:r>
              <a:rPr lang="en-US" altLang="en-US"/>
              <a:t>ę</a:t>
            </a:r>
            <a:r>
              <a:rPr lang="en-US" altLang="pl-PL"/>
              <a:t> przeno</a:t>
            </a:r>
            <a:r>
              <a:rPr lang="en-US" altLang="en-US"/>
              <a:t>ś</a:t>
            </a:r>
            <a:r>
              <a:rPr lang="en-US" altLang="pl-PL"/>
              <a:t>nego znaczenia „dopuszczalna ilo</a:t>
            </a:r>
            <a:r>
              <a:rPr lang="en-US" altLang="en-US"/>
              <a:t>ść</a:t>
            </a:r>
            <a:r>
              <a:rPr lang="en-US" altLang="pl-PL"/>
              <a:t> zmian” datuje si</a:t>
            </a:r>
            <a:r>
              <a:rPr lang="en-US" altLang="en-US"/>
              <a:t>ę</a:t>
            </a:r>
            <a:r>
              <a:rPr lang="en-US" altLang="pl-PL"/>
              <a:t> na 1868 r., </a:t>
            </a:r>
            <a:endParaRPr lang="en-US" altLang="pl-PL"/>
          </a:p>
          <a:p>
            <a:r>
              <a:rPr lang="en-US" altLang="pl-PL"/>
              <a:t>a w kontek</a:t>
            </a:r>
            <a:r>
              <a:rPr lang="en-US" altLang="en-US"/>
              <a:t>ś</a:t>
            </a:r>
            <a:r>
              <a:rPr lang="en-US" altLang="pl-PL"/>
              <a:t>cie fizjologicznym s</a:t>
            </a:r>
            <a:r>
              <a:rPr lang="en-US" altLang="en-US"/>
              <a:t>ł</a:t>
            </a:r>
            <a:r>
              <a:rPr lang="en-US" altLang="pl-PL"/>
              <a:t>owo to odnotowano w 1875 r., a jego znaczenie opisano jako „zdolno</a:t>
            </a:r>
            <a:r>
              <a:rPr lang="en-US" altLang="en-US"/>
              <a:t>ść</a:t>
            </a:r>
            <a:r>
              <a:rPr lang="en-US" altLang="pl-PL"/>
              <a:t> do przyjmowania du</a:t>
            </a:r>
            <a:r>
              <a:rPr lang="en-US" altLang="en-US"/>
              <a:t>ż</a:t>
            </a:r>
            <a:r>
              <a:rPr lang="en-US" altLang="pl-PL"/>
              <a:t>ych dawek”. </a:t>
            </a:r>
            <a:endParaRPr lang="en-US" altLang="pl-P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normAutofit fontScale="90000"/>
          </a:bodyPr>
          <a:p>
            <a:r>
              <a:rPr lang="pl-PL" altLang="en-US"/>
              <a:t>Dane systemowe zakładają takie znaczenia bazowe:</a:t>
            </a:r>
            <a:endParaRPr lang="pl-PL" altLang="en-US"/>
          </a:p>
        </p:txBody>
      </p:sp>
      <p:sp>
        <p:nvSpPr>
          <p:cNvPr id="3" name="Symbol zastępczy zawartości 2"/>
          <p:cNvSpPr>
            <a:spLocks noGrp="1"/>
          </p:cNvSpPr>
          <p:nvPr>
            <p:ph idx="1"/>
          </p:nvPr>
        </p:nvSpPr>
        <p:spPr/>
        <p:txBody>
          <a:bodyPr>
            <a:normAutofit lnSpcReduction="10000"/>
          </a:bodyPr>
          <a:p>
            <a:pPr marL="0" indent="0">
              <a:buNone/>
            </a:pPr>
            <a:r>
              <a:rPr lang="en-US" altLang="pl-PL"/>
              <a:t>Znaczenia podane w s</a:t>
            </a:r>
            <a:r>
              <a:rPr lang="en-US" altLang="en-US"/>
              <a:t>ł</a:t>
            </a:r>
            <a:r>
              <a:rPr lang="en-US" altLang="pl-PL"/>
              <a:t>ownikach i bardzo nieliczne przyk</a:t>
            </a:r>
            <a:r>
              <a:rPr lang="en-US" altLang="en-US"/>
              <a:t>ł</a:t>
            </a:r>
            <a:r>
              <a:rPr lang="en-US" altLang="pl-PL"/>
              <a:t>ady pozwalaj</a:t>
            </a:r>
            <a:r>
              <a:rPr lang="en-US" altLang="en-US"/>
              <a:t>ą</a:t>
            </a:r>
            <a:r>
              <a:rPr lang="en-US" altLang="pl-PL"/>
              <a:t> przypuszcza</a:t>
            </a:r>
            <a:r>
              <a:rPr lang="en-US" altLang="en-US"/>
              <a:t>ć</a:t>
            </a:r>
            <a:r>
              <a:rPr lang="en-US" altLang="pl-PL"/>
              <a:t>, </a:t>
            </a:r>
            <a:r>
              <a:rPr lang="en-US" altLang="en-US"/>
              <a:t>ż</a:t>
            </a:r>
            <a:r>
              <a:rPr lang="en-US" altLang="pl-PL"/>
              <a:t>e dalsze badania pozwol</a:t>
            </a:r>
            <a:r>
              <a:rPr lang="en-US" altLang="en-US"/>
              <a:t>ą</a:t>
            </a:r>
            <a:r>
              <a:rPr lang="en-US" altLang="pl-PL"/>
              <a:t> lepiej wyja</a:t>
            </a:r>
            <a:r>
              <a:rPr lang="en-US" altLang="en-US"/>
              <a:t>ś</a:t>
            </a:r>
            <a:r>
              <a:rPr lang="en-US" altLang="pl-PL"/>
              <a:t>ni</a:t>
            </a:r>
            <a:r>
              <a:rPr lang="en-US" altLang="en-US"/>
              <a:t>ć</a:t>
            </a:r>
            <a:r>
              <a:rPr lang="en-US" altLang="pl-PL"/>
              <a:t> takie cechy tego poj</a:t>
            </a:r>
            <a:r>
              <a:rPr lang="en-US" altLang="en-US"/>
              <a:t>ę</a:t>
            </a:r>
            <a:r>
              <a:rPr lang="en-US" altLang="pl-PL"/>
              <a:t>cia, jak: </a:t>
            </a:r>
            <a:endParaRPr lang="en-US" altLang="pl-PL"/>
          </a:p>
          <a:p>
            <a:r>
              <a:rPr lang="en-US" altLang="pl-PL"/>
              <a:t>cierpliwo</a:t>
            </a:r>
            <a:r>
              <a:rPr lang="en-US" altLang="en-US"/>
              <a:t>ść</a:t>
            </a:r>
            <a:r>
              <a:rPr lang="en-US" altLang="pl-PL"/>
              <a:t> religijna – genetycznie i historycznie pierwsze znaczenie tego s</a:t>
            </a:r>
            <a:r>
              <a:rPr lang="en-US" altLang="en-US"/>
              <a:t>ł</a:t>
            </a:r>
            <a:r>
              <a:rPr lang="en-US" altLang="pl-PL"/>
              <a:t>owa; </a:t>
            </a:r>
            <a:endParaRPr lang="en-US" altLang="pl-PL"/>
          </a:p>
          <a:p>
            <a:r>
              <a:rPr lang="en-US" altLang="pl-PL"/>
              <a:t>tolerancja wobec innych narod</a:t>
            </a:r>
            <a:r>
              <a:rPr lang="en-US" altLang="en-US"/>
              <a:t>ó</a:t>
            </a:r>
            <a:r>
              <a:rPr lang="en-US" altLang="pl-PL"/>
              <a:t>w i ras; aktywne pozytywne podej</a:t>
            </a:r>
            <a:r>
              <a:rPr lang="en-US" altLang="en-US"/>
              <a:t>ś</a:t>
            </a:r>
            <a:r>
              <a:rPr lang="en-US" altLang="pl-PL"/>
              <a:t>cie do opinii i zachowa</a:t>
            </a:r>
            <a:r>
              <a:rPr lang="en-US" altLang="en-US"/>
              <a:t>ń</a:t>
            </a:r>
            <a:r>
              <a:rPr lang="en-US" altLang="pl-PL"/>
              <a:t> innych ludzi, szacunek dla nich;</a:t>
            </a:r>
            <a:endParaRPr lang="en-US" altLang="pl-PL"/>
          </a:p>
          <a:p>
            <a:r>
              <a:rPr lang="en-US" altLang="pl-PL"/>
              <a:t> pochlebstwo, czasami kojarzone z oboj</a:t>
            </a:r>
            <a:r>
              <a:rPr lang="en-US" altLang="en-US"/>
              <a:t>ę</a:t>
            </a:r>
            <a:r>
              <a:rPr lang="en-US" altLang="pl-PL"/>
              <a:t>tno</a:t>
            </a:r>
            <a:r>
              <a:rPr lang="en-US" altLang="en-US"/>
              <a:t>ś</a:t>
            </a:r>
            <a:r>
              <a:rPr lang="en-US" altLang="pl-PL"/>
              <a:t>ci</a:t>
            </a:r>
            <a:r>
              <a:rPr lang="en-US" altLang="en-US"/>
              <a:t>ą</a:t>
            </a:r>
            <a:r>
              <a:rPr lang="en-US" altLang="pl-PL"/>
              <a:t>;</a:t>
            </a:r>
            <a:endParaRPr lang="en-US" altLang="pl-PL"/>
          </a:p>
          <a:p>
            <a:r>
              <a:rPr lang="en-US" altLang="pl-PL"/>
              <a:t>  tolerancja i odporno</a:t>
            </a:r>
            <a:r>
              <a:rPr lang="en-US" altLang="en-US"/>
              <a:t>ść</a:t>
            </a:r>
            <a:r>
              <a:rPr lang="en-US" altLang="pl-PL"/>
              <a:t>, szeroko rozpowszechnione w r</a:t>
            </a:r>
            <a:r>
              <a:rPr lang="en-US" altLang="en-US"/>
              <a:t>ó</a:t>
            </a:r>
            <a:r>
              <a:rPr lang="en-US" altLang="en-US"/>
              <a:t>ż</a:t>
            </a:r>
            <a:r>
              <a:rPr lang="en-US" altLang="pl-PL"/>
              <a:t>nych dziedzinach nauki i </a:t>
            </a:r>
            <a:r>
              <a:rPr lang="en-US" altLang="en-US"/>
              <a:t>ż</a:t>
            </a:r>
            <a:r>
              <a:rPr lang="en-US" altLang="pl-PL"/>
              <a:t>ycia.</a:t>
            </a:r>
            <a:endParaRPr lang="en-US" altLang="pl-PL"/>
          </a:p>
          <a:p>
            <a:endParaRPr lang="en-US" alt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Analiza danych ankietowych</a:t>
            </a:r>
            <a:endParaRPr lang="pl-PL" dirty="0"/>
          </a:p>
        </p:txBody>
      </p:sp>
      <p:sp>
        <p:nvSpPr>
          <p:cNvPr id="3" name="Symbol zastępczy zawartości 2"/>
          <p:cNvSpPr>
            <a:spLocks noGrp="1"/>
          </p:cNvSpPr>
          <p:nvPr>
            <p:ph idx="1"/>
          </p:nvPr>
        </p:nvSpPr>
        <p:spPr/>
        <p:txBody>
          <a:bodyPr/>
          <a:lstStyle/>
          <a:p>
            <a:pPr algn="just">
              <a:lnSpc>
                <a:spcPct val="107000"/>
              </a:lnSpc>
              <a:spcAft>
                <a:spcPts val="800"/>
              </a:spcAft>
            </a:pP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Badanie przeprowadzono na podstawie 100 ankiet, w których udział wzięli studenci z Wydziałów Medycyny, Filologii, Matematyki, Informatyki, Fizyki, Historii, Komunikacji, Filozofii i Prawa. Na podstawie odpowiedzi zidentyfikowano 53 deskryptory.</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l-PL" sz="2400" kern="100" dirty="0">
                <a:effectLst/>
                <a:latin typeface="Times New Roman" panose="02020603050405020304" pitchFamily="18" charset="0"/>
                <a:ea typeface="Calibri" panose="020F0502020204030204" pitchFamily="34" charset="0"/>
                <a:cs typeface="Times New Roman" panose="02020603050405020304" pitchFamily="18" charset="0"/>
              </a:rPr>
              <a:t> Obliczone wartości procentowe wykazały, że najczęstszymi deskryptorami były: szacunek (18,14%) i zrozumienie (13,24%). Bliższa analiza tych dwóch deskryptorów pokazała sposób, w jaki są one postrzegane przez młodych ludzi i ujawniła powiązania między tymi pojęciami a tolerancją.</a:t>
            </a:r>
            <a:endParaRPr lang="pl-PL"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50707"/>
    </mc:Choice>
    <mc:Fallback>
      <p:transition spd="slow" advTm="50707"/>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800" b="1" kern="100" dirty="0">
                <a:effectLst/>
                <a:latin typeface="Times New Roman" panose="02020603050405020304" pitchFamily="18" charset="0"/>
                <a:ea typeface="Calibri" panose="020F0502020204030204" pitchFamily="34" charset="0"/>
                <a:cs typeface="Times New Roman" panose="02020603050405020304" pitchFamily="18" charset="0"/>
              </a:rPr>
              <a:t>SZACUNEK - PAGARBA</a:t>
            </a:r>
            <a:br>
              <a:rPr lang="pl-PL"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3" name="Symbol zastępczy zawartości 2"/>
          <p:cNvSpPr>
            <a:spLocks noGrp="1"/>
          </p:cNvSpPr>
          <p:nvPr>
            <p:ph idx="1"/>
          </p:nvPr>
        </p:nvSpPr>
        <p:spPr>
          <a:xfrm>
            <a:off x="648970" y="1053465"/>
            <a:ext cx="10704830" cy="5123815"/>
          </a:xfrm>
        </p:spPr>
        <p:txBody>
          <a:bodyPr/>
          <a:lstStyle/>
          <a:p>
            <a:pPr algn="just"/>
            <a:r>
              <a:rPr lang="lt-LT" sz="2400" b="1" dirty="0">
                <a:effectLst/>
                <a:latin typeface="Palemonas" panose="02030603060206020803" pitchFamily="18" charset="0"/>
                <a:ea typeface="Calibri" panose="020F0502020204030204" pitchFamily="34" charset="0"/>
                <a:cs typeface="Times New Roman" panose="02020603050405020304" pitchFamily="18" charset="0"/>
              </a:rPr>
              <a:t>pagarba (37 atsakymai)</a:t>
            </a:r>
            <a:r>
              <a:rPr lang="lt-LT" sz="2400" dirty="0">
                <a:effectLst/>
                <a:latin typeface="Palemonas" panose="02030603060206020803" pitchFamily="18" charset="0"/>
                <a:ea typeface="Calibri" panose="020F0502020204030204" pitchFamily="34" charset="0"/>
                <a:cs typeface="Times New Roman" panose="02020603050405020304" pitchFamily="18" charset="0"/>
              </a:rPr>
              <a:t>: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pagarba</a:t>
            </a:r>
            <a:r>
              <a:rPr lang="lt-LT" sz="2400" dirty="0">
                <a:effectLst/>
                <a:latin typeface="Palemonas" panose="02030603060206020803" pitchFamily="18" charset="0"/>
                <a:ea typeface="Calibri" panose="020F0502020204030204" pitchFamily="34" charset="0"/>
                <a:cs typeface="Times New Roman" panose="02020603050405020304" pitchFamily="18" charset="0"/>
              </a:rPr>
              <a:t> (19);</a:t>
            </a:r>
            <a:r>
              <a:rPr lang="lt-LT" sz="2400" dirty="0">
                <a:solidFill>
                  <a:srgbClr val="000000"/>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pagarba kitokiai nei paties nuomonei; pagarba kitiems ir jų nuomonei, net jeigu ta nuomonė yra kitokia nei jūsų; pagarba žmonėms, kurie yra kitokie; pagarba kito nuomonei, išvaizdai, pasisakymams, darbams ir kt.; pagarba kitų sprendimams ir pasirinkimams; kito žmogaus nuomonės, įsitikinimų, išpažįstamos religijos, tautybės, rasės ir kitų išorinių bei vidinių bruožų gerbimas; </a:t>
            </a:r>
            <a:r>
              <a:rPr lang="lt-LT" sz="2400" i="1" dirty="0">
                <a:solidFill>
                  <a:srgbClr val="212121"/>
                </a:solidFill>
                <a:effectLst/>
                <a:latin typeface="Palemonas" panose="02030603060206020803" pitchFamily="18" charset="0"/>
                <a:ea typeface="Calibri" panose="020F0502020204030204" pitchFamily="34" charset="0"/>
                <a:cs typeface="Times New Roman" panose="02020603050405020304" pitchFamily="18" charset="0"/>
              </a:rPr>
              <a:t>pagarbą bet kokių aspektų požiūriu</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 </a:t>
            </a:r>
            <a:r>
              <a:rPr lang="lt-LT" sz="2400" i="1" dirty="0">
                <a:solidFill>
                  <a:srgbClr val="000000"/>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gebėjimas gerbti bet kokį žmogų, neišskiriant jo iš visuomenės kaip "kitokio"; gerbia; gerbimas; </a:t>
            </a:r>
            <a:r>
              <a:rPr lang="lt-LT" sz="2400" i="1" dirty="0">
                <a:solidFill>
                  <a:srgbClr val="212121"/>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kaip žmogus reiškia </a:t>
            </a:r>
            <a:endParaRPr lang="lt-LT" sz="2400" i="1" dirty="0">
              <a:solidFill>
                <a:srgbClr val="212121"/>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endParaRPr>
          </a:p>
          <a:p>
            <a:pPr algn="just"/>
            <a:endParaRPr lang="lt-LT" sz="2400" i="1" dirty="0">
              <a:solidFill>
                <a:srgbClr val="212121"/>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endParaRPr>
          </a:p>
          <a:p>
            <a:pPr algn="just"/>
            <a:r>
              <a:rPr lang="lt-LT" sz="2400" i="1" dirty="0">
                <a:solidFill>
                  <a:srgbClr val="212121"/>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pagarbą kitiems; </a:t>
            </a:r>
            <a:r>
              <a:rPr lang="lt-LT" sz="2400" i="1" dirty="0">
                <a:solidFill>
                  <a:srgbClr val="222222"/>
                </a:solidFill>
                <a:effectLst/>
                <a:latin typeface="Palemonas" panose="02030603060206020803" pitchFamily="18" charset="0"/>
                <a:ea typeface="Times New Roman" panose="02020603050405020304" pitchFamily="18" charset="0"/>
                <a:cs typeface="Times New Roman" panose="02020603050405020304" pitchFamily="18" charset="0"/>
              </a:rPr>
              <a:t>gerbti;</a:t>
            </a:r>
            <a:r>
              <a:rPr lang="lt-LT" sz="2400" i="1" dirty="0">
                <a:solidFill>
                  <a:srgbClr val="000000"/>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pagarbos sinónimas; tolerancija nėra tolygi pagarbai; </a:t>
            </a:r>
            <a:r>
              <a:rPr lang="lt-LT" sz="2400" i="1"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pagarba žmogui dėl to kad jis yra žmogus; t</a:t>
            </a:r>
            <a:r>
              <a:rPr lang="lt-LT" sz="2400" i="1" dirty="0">
                <a:effectLst/>
                <a:latin typeface="Palemonas" panose="02030603060206020803" pitchFamily="18" charset="0"/>
                <a:ea typeface="Times New Roman" panose="02020603050405020304" pitchFamily="18" charset="0"/>
                <a:cs typeface="Times New Roman" panose="02020603050405020304" pitchFamily="18" charset="0"/>
              </a:rPr>
              <a:t>arpusavė pagarba, pagarba žmogui bei visiems mus supantiems žmonėms etiškais pobūdžiais bei tarpusaviu supratimu; kito nuomonės gerbimas, ypač jei ji nesutampa su klausytojo; gerbti kievieną žmogų ir gyvą būtybę; tai pagarba su visuomenės normomis nesitapatinančiam žmogui; kito žmogaus gerbimas</a:t>
            </a:r>
            <a:r>
              <a:rPr lang="lt-LT" sz="2400" dirty="0">
                <a:effectLst/>
                <a:latin typeface="Palemonas" panose="02030603060206020803" pitchFamily="18" charset="0"/>
                <a:ea typeface="Times New Roman" panose="02020603050405020304" pitchFamily="18" charset="0"/>
                <a:cs typeface="Times New Roman" panose="02020603050405020304" pitchFamily="18" charset="0"/>
              </a:rPr>
              <a:t>.</a:t>
            </a: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98839"/>
    </mc:Choice>
    <mc:Fallback>
      <p:transition spd="slow" advTm="98839"/>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p>
            <a:r>
              <a:rPr lang="pl-PL" altLang="en-US"/>
              <a:t>Jak okreslano szacunek?</a:t>
            </a:r>
            <a:endParaRPr lang="pl-PL" altLang="en-US"/>
          </a:p>
        </p:txBody>
      </p:sp>
      <p:sp>
        <p:nvSpPr>
          <p:cNvPr id="3" name="Symbol zastępczy zawartości 2"/>
          <p:cNvSpPr>
            <a:spLocks noGrp="1"/>
          </p:cNvSpPr>
          <p:nvPr>
            <p:ph idx="1"/>
          </p:nvPr>
        </p:nvSpPr>
        <p:spPr>
          <a:xfrm>
            <a:off x="335915" y="1386205"/>
            <a:ext cx="11646535" cy="4791075"/>
          </a:xfrm>
        </p:spPr>
        <p:txBody>
          <a:bodyPr>
            <a:normAutofit fontScale="90000"/>
          </a:bodyPr>
          <a:p>
            <a:r>
              <a:rPr lang="en-US" altLang="pl-PL"/>
              <a:t>Najcz</a:t>
            </a:r>
            <a:r>
              <a:rPr lang="en-US" altLang="en-US"/>
              <a:t>ęś</a:t>
            </a:r>
            <a:r>
              <a:rPr lang="en-US" altLang="pl-PL"/>
              <a:t>ciej wskazywano obiekt tolerancji. Mo</a:t>
            </a:r>
            <a:r>
              <a:rPr lang="en-US" altLang="en-US"/>
              <a:t>ż</a:t>
            </a:r>
            <a:r>
              <a:rPr lang="en-US" altLang="pl-PL"/>
              <a:t>e to by</a:t>
            </a:r>
            <a:r>
              <a:rPr lang="en-US" altLang="en-US"/>
              <a:t>ć</a:t>
            </a:r>
            <a:r>
              <a:rPr lang="en-US" altLang="pl-PL"/>
              <a:t> osoba (inna lub odmienna), jej opinia, przekonania (religijne), wypowiedzi, decyzje,  dzia</a:t>
            </a:r>
            <a:r>
              <a:rPr lang="en-US" altLang="en-US"/>
              <a:t>ł</a:t>
            </a:r>
            <a:r>
              <a:rPr lang="en-US" altLang="pl-PL"/>
              <a:t>ania, wygl</a:t>
            </a:r>
            <a:r>
              <a:rPr lang="en-US" altLang="en-US"/>
              <a:t>ą</a:t>
            </a:r>
            <a:r>
              <a:rPr lang="en-US" altLang="pl-PL"/>
              <a:t>d, w tym r</a:t>
            </a:r>
            <a:r>
              <a:rPr lang="en-US" altLang="en-US"/>
              <a:t>ó</a:t>
            </a:r>
            <a:r>
              <a:rPr lang="en-US" altLang="pl-PL"/>
              <a:t>wnie</a:t>
            </a:r>
            <a:r>
              <a:rPr lang="en-US" altLang="en-US"/>
              <a:t>ż</a:t>
            </a:r>
            <a:r>
              <a:rPr lang="en-US" altLang="pl-PL"/>
              <a:t> odmienno</a:t>
            </a:r>
            <a:r>
              <a:rPr lang="en-US" altLang="en-US"/>
              <a:t>ść</a:t>
            </a:r>
            <a:r>
              <a:rPr lang="en-US" altLang="pl-PL"/>
              <a:t> rasowa, kt</a:t>
            </a:r>
            <a:r>
              <a:rPr lang="en-US" altLang="en-US"/>
              <a:t>ó</a:t>
            </a:r>
            <a:r>
              <a:rPr lang="en-US" altLang="pl-PL"/>
              <a:t>rej cz</a:t>
            </a:r>
            <a:r>
              <a:rPr lang="en-US" altLang="en-US"/>
              <a:t>ę</a:t>
            </a:r>
            <a:r>
              <a:rPr lang="en-US" altLang="pl-PL"/>
              <a:t>sto towarzysz</a:t>
            </a:r>
            <a:r>
              <a:rPr lang="en-US" altLang="en-US"/>
              <a:t>ą</a:t>
            </a:r>
            <a:r>
              <a:rPr lang="en-US" altLang="pl-PL"/>
              <a:t> negatywne stereotypy. </a:t>
            </a:r>
            <a:endParaRPr lang="en-US" altLang="pl-PL"/>
          </a:p>
          <a:p>
            <a:r>
              <a:rPr lang="en-US" altLang="pl-PL"/>
              <a:t>W odpowiedziach pojawia si</a:t>
            </a:r>
            <a:r>
              <a:rPr lang="en-US" altLang="en-US"/>
              <a:t>ę</a:t>
            </a:r>
            <a:r>
              <a:rPr lang="en-US" altLang="pl-PL"/>
              <a:t> r</a:t>
            </a:r>
            <a:r>
              <a:rPr lang="en-US" altLang="en-US"/>
              <a:t>ó</a:t>
            </a:r>
            <a:r>
              <a:rPr lang="en-US" altLang="pl-PL"/>
              <a:t>wnie</a:t>
            </a:r>
            <a:r>
              <a:rPr lang="en-US" altLang="en-US"/>
              <a:t>ż</a:t>
            </a:r>
            <a:r>
              <a:rPr lang="en-US" altLang="pl-PL"/>
              <a:t> </a:t>
            </a:r>
            <a:r>
              <a:rPr lang="en-US" altLang="pl-PL" b="1"/>
              <a:t>wzajemny szacunek</a:t>
            </a:r>
            <a:r>
              <a:rPr lang="en-US" altLang="pl-PL"/>
              <a:t> – oczekiwanie podobnego zachowania i szacunku wobec osoby okazuj</a:t>
            </a:r>
            <a:r>
              <a:rPr lang="en-US" altLang="en-US"/>
              <a:t>ą</a:t>
            </a:r>
            <a:r>
              <a:rPr lang="en-US" altLang="pl-PL"/>
              <a:t>cej szacunek. </a:t>
            </a:r>
            <a:endParaRPr lang="en-US" altLang="pl-PL"/>
          </a:p>
          <a:p>
            <a:r>
              <a:rPr lang="en-US" altLang="pl-PL"/>
              <a:t>W</a:t>
            </a:r>
            <a:r>
              <a:rPr lang="en-US" altLang="en-US"/>
              <a:t>ś</a:t>
            </a:r>
            <a:r>
              <a:rPr lang="en-US" altLang="pl-PL"/>
              <a:t>r</a:t>
            </a:r>
            <a:r>
              <a:rPr lang="en-US" altLang="en-US"/>
              <a:t>ó</a:t>
            </a:r>
            <a:r>
              <a:rPr lang="en-US" altLang="pl-PL"/>
              <a:t>d pozytywnych cech szanowanej osoby nale</a:t>
            </a:r>
            <a:r>
              <a:rPr lang="en-US" altLang="en-US"/>
              <a:t>ż</a:t>
            </a:r>
            <a:r>
              <a:rPr lang="en-US" altLang="pl-PL"/>
              <a:t>y podkre</a:t>
            </a:r>
            <a:r>
              <a:rPr lang="en-US" altLang="en-US"/>
              <a:t>ś</a:t>
            </a:r>
            <a:r>
              <a:rPr lang="en-US" altLang="pl-PL"/>
              <a:t>li</a:t>
            </a:r>
            <a:r>
              <a:rPr lang="en-US" altLang="en-US"/>
              <a:t>ć</a:t>
            </a:r>
            <a:r>
              <a:rPr lang="en-US" altLang="pl-PL"/>
              <a:t> cz</a:t>
            </a:r>
            <a:r>
              <a:rPr lang="en-US" altLang="en-US"/>
              <a:t>ł</a:t>
            </a:r>
            <a:r>
              <a:rPr lang="en-US" altLang="pl-PL"/>
              <a:t>owiecze</a:t>
            </a:r>
            <a:r>
              <a:rPr lang="en-US" altLang="en-US"/>
              <a:t>ń</a:t>
            </a:r>
            <a:r>
              <a:rPr lang="en-US" altLang="pl-PL"/>
              <a:t>stwo, kt</a:t>
            </a:r>
            <a:r>
              <a:rPr lang="en-US" altLang="en-US"/>
              <a:t>ó</a:t>
            </a:r>
            <a:r>
              <a:rPr lang="en-US" altLang="pl-PL"/>
              <a:t>re staje si</a:t>
            </a:r>
            <a:r>
              <a:rPr lang="en-US" altLang="en-US"/>
              <a:t>ę</a:t>
            </a:r>
            <a:r>
              <a:rPr lang="en-US" altLang="pl-PL"/>
              <a:t> swego rodzaju przyczyn</a:t>
            </a:r>
            <a:r>
              <a:rPr lang="en-US" altLang="en-US"/>
              <a:t>ą</a:t>
            </a:r>
            <a:r>
              <a:rPr lang="en-US" altLang="pl-PL"/>
              <a:t> tolerancyjnego zachowania, podobnie jak ch</a:t>
            </a:r>
            <a:r>
              <a:rPr lang="en-US" altLang="en-US"/>
              <a:t>ęć</a:t>
            </a:r>
            <a:r>
              <a:rPr lang="en-US" altLang="pl-PL"/>
              <a:t> bycia szanowanym przez osob</a:t>
            </a:r>
            <a:r>
              <a:rPr lang="en-US" altLang="en-US"/>
              <a:t>ę</a:t>
            </a:r>
            <a:r>
              <a:rPr lang="en-US" altLang="pl-PL"/>
              <a:t> propaguj</a:t>
            </a:r>
            <a:r>
              <a:rPr lang="en-US" altLang="en-US"/>
              <a:t>ą</a:t>
            </a:r>
            <a:r>
              <a:rPr lang="en-US" altLang="pl-PL"/>
              <a:t>c</a:t>
            </a:r>
            <a:r>
              <a:rPr lang="en-US" altLang="en-US"/>
              <a:t>ą</a:t>
            </a:r>
            <a:r>
              <a:rPr lang="en-US" altLang="pl-PL"/>
              <a:t> takie dzia</a:t>
            </a:r>
            <a:r>
              <a:rPr lang="en-US" altLang="en-US"/>
              <a:t>ł</a:t>
            </a:r>
            <a:r>
              <a:rPr lang="en-US" altLang="pl-PL"/>
              <a:t>anie/uczucia. </a:t>
            </a:r>
            <a:endParaRPr lang="en-US" altLang="pl-PL"/>
          </a:p>
          <a:p>
            <a:r>
              <a:rPr lang="en-US" altLang="pl-PL"/>
              <a:t>Opr</a:t>
            </a:r>
            <a:r>
              <a:rPr lang="en-US" altLang="en-US"/>
              <a:t>ó</a:t>
            </a:r>
            <a:r>
              <a:rPr lang="en-US" altLang="pl-PL"/>
              <a:t>cz cz</a:t>
            </a:r>
            <a:r>
              <a:rPr lang="en-US" altLang="en-US"/>
              <a:t>ł</a:t>
            </a:r>
            <a:r>
              <a:rPr lang="en-US" altLang="pl-PL"/>
              <a:t>owieka, szacunek zas</a:t>
            </a:r>
            <a:r>
              <a:rPr lang="en-US" altLang="en-US"/>
              <a:t>ł</a:t>
            </a:r>
            <a:r>
              <a:rPr lang="en-US" altLang="pl-PL"/>
              <a:t>uguje r</a:t>
            </a:r>
            <a:r>
              <a:rPr lang="en-US" altLang="en-US"/>
              <a:t>ó</a:t>
            </a:r>
            <a:r>
              <a:rPr lang="en-US" altLang="pl-PL"/>
              <a:t>wnie</a:t>
            </a:r>
            <a:r>
              <a:rPr lang="en-US" altLang="en-US"/>
              <a:t>ż</a:t>
            </a:r>
            <a:r>
              <a:rPr lang="en-US" altLang="pl-PL"/>
              <a:t> inny obiekt – ka</a:t>
            </a:r>
            <a:r>
              <a:rPr lang="en-US" altLang="en-US"/>
              <a:t>ż</a:t>
            </a:r>
            <a:r>
              <a:rPr lang="en-US" altLang="pl-PL"/>
              <a:t>da </a:t>
            </a:r>
            <a:r>
              <a:rPr lang="en-US" altLang="en-US"/>
              <a:t>ż</a:t>
            </a:r>
            <a:r>
              <a:rPr lang="en-US" altLang="pl-PL"/>
              <a:t>ywa istota.</a:t>
            </a:r>
            <a:endParaRPr lang="en-US" altLang="pl-P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ZROZUMIENIE - SUPRATINGUMAS</a:t>
            </a:r>
            <a:endParaRPr lang="pl-PL" dirty="0"/>
          </a:p>
        </p:txBody>
      </p:sp>
      <p:sp>
        <p:nvSpPr>
          <p:cNvPr id="3" name="Symbol zastępczy zawartości 2"/>
          <p:cNvSpPr>
            <a:spLocks noGrp="1"/>
          </p:cNvSpPr>
          <p:nvPr>
            <p:ph idx="1"/>
          </p:nvPr>
        </p:nvSpPr>
        <p:spPr>
          <a:xfrm>
            <a:off x="654050" y="1543050"/>
            <a:ext cx="10699750" cy="4633913"/>
          </a:xfrm>
        </p:spPr>
        <p:txBody>
          <a:bodyPr>
            <a:normAutofit lnSpcReduction="10000"/>
          </a:bodyPr>
          <a:lstStyle/>
          <a:p>
            <a:pPr algn="just"/>
            <a:r>
              <a:rPr lang="lt-LT" sz="2400" b="1"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supratingumas (27)</a:t>
            </a:r>
            <a:r>
              <a:rPr lang="lt-LT" sz="2400" dirty="0">
                <a:solidFill>
                  <a:srgbClr val="000000"/>
                </a:solidFill>
                <a:effectLst/>
                <a:latin typeface="Palemonas" panose="02030603060206020803" pitchFamily="18" charset="0"/>
                <a:ea typeface="Times New Roman" panose="02020603050405020304" pitchFamily="18" charset="0"/>
                <a:cs typeface="Times New Roman" panose="02020603050405020304" pitchFamily="18" charset="0"/>
              </a:rPr>
              <a:t>: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supratingumas (4); supratimas (4);</a:t>
            </a:r>
            <a:r>
              <a:rPr lang="lt-LT" sz="2400" i="1" dirty="0">
                <a:solidFill>
                  <a:srgbClr val="222222"/>
                </a:solidFill>
                <a:effectLst/>
                <a:latin typeface="Palemonas" panose="02030603060206020803" pitchFamily="18" charset="0"/>
                <a:ea typeface="Times New Roman" panose="02020603050405020304" pitchFamily="18" charset="0"/>
                <a:cs typeface="Times New Roman" panose="02020603050405020304" pitchFamily="18" charset="0"/>
              </a:rPr>
              <a:t> suprasti (3);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suprasti, kad kitą žmogų iki jo nuomonės ir elgesio atvedė jo aplinkybės, jo istorija; kito supratimas, priėmimas; suprasti, kad visi žmonės yra skirtingi, pasaulis įvairus ir mes visi galime jame sutilpti; suprasti, kad kitas žmogus turi teisę būti kitoks nei aš (2); suprasti, kad visi žmonės yra skirtingi, pasaulis įvairus ir mes visi galime jame sutilpti; sugebėjimas suprasti, kad visi mes esame skirtingi, skiriasi mūsų nuomonės ir požiūriai į įvairius dalykus (2); </a:t>
            </a:r>
            <a:r>
              <a:rPr lang="lt-LT" sz="2400" i="1" dirty="0">
                <a:solidFill>
                  <a:srgbClr val="212121"/>
                </a:solidFill>
                <a:effectLst/>
                <a:latin typeface="Palemonas" panose="02030603060206020803" pitchFamily="18" charset="0"/>
                <a:ea typeface="Calibri" panose="020F0502020204030204" pitchFamily="34" charset="0"/>
                <a:cs typeface="Times New Roman" panose="02020603050405020304" pitchFamily="18" charset="0"/>
              </a:rPr>
              <a:t>supratimas, jog žmonės gali skirtis nuo mūsų; </a:t>
            </a:r>
            <a:r>
              <a:rPr lang="lt-LT" sz="2400" i="1" dirty="0">
                <a:solidFill>
                  <a:srgbClr val="000000"/>
                </a:solidFill>
                <a:effectLst/>
                <a:highlight>
                  <a:srgbClr val="FFFFFF"/>
                </a:highlight>
                <a:latin typeface="Palemonas" panose="02030603060206020803" pitchFamily="18" charset="0"/>
                <a:ea typeface="Calibri" panose="020F0502020204030204" pitchFamily="34" charset="0"/>
                <a:cs typeface="Times New Roman" panose="02020603050405020304" pitchFamily="18" charset="0"/>
              </a:rPr>
              <a:t>gebėjimas suprasti bet kokį žmogų, neišskiriant jo iš visuomenės kaip "kitokio"; tai yra supratimas kad visi žmonės yra lygūs; supratimas ir išklausymas; </a:t>
            </a:r>
            <a:r>
              <a:rPr lang="lt-LT" sz="2400" i="1" dirty="0">
                <a:solidFill>
                  <a:srgbClr val="222222"/>
                </a:solidFill>
                <a:effectLst/>
                <a:latin typeface="Palemonas" panose="02030603060206020803" pitchFamily="18" charset="0"/>
                <a:ea typeface="Times New Roman" panose="02020603050405020304" pitchFamily="18" charset="0"/>
                <a:cs typeface="Times New Roman" panose="02020603050405020304" pitchFamily="18" charset="0"/>
              </a:rPr>
              <a:t>toleruojame kitą nei mūsų rasę, kultūrą, papročius ar pan., </a:t>
            </a:r>
            <a:r>
              <a:rPr lang="lt-LT" sz="2400" i="1" dirty="0">
                <a:effectLst/>
                <a:latin typeface="Palemonas" panose="02030603060206020803" pitchFamily="18" charset="0"/>
                <a:ea typeface="Times New Roman" panose="02020603050405020304" pitchFamily="18" charset="0"/>
                <a:cs typeface="Times New Roman" panose="02020603050405020304" pitchFamily="18" charset="0"/>
              </a:rPr>
              <a:t>supratimas, kad visi pasaulio žmonės nereaguos taip kaip tu į tą pačią situaciją, nes visų patirtys skirtingos; bandymas suprasti kitą žmogų, jo nuomonę, net jei ji skiriasi;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supratimą, jog esame visi skirtingi; </a:t>
            </a:r>
            <a:r>
              <a:rPr lang="lt-LT" sz="2400" i="1" dirty="0">
                <a:solidFill>
                  <a:srgbClr val="212121"/>
                </a:solidFill>
                <a:effectLst/>
                <a:latin typeface="Palemonas" panose="02030603060206020803" pitchFamily="18" charset="0"/>
                <a:ea typeface="Calibri" panose="020F0502020204030204" pitchFamily="34" charset="0"/>
                <a:cs typeface="Times New Roman" panose="02020603050405020304" pitchFamily="18" charset="0"/>
              </a:rPr>
              <a:t>tai yra suvokimas, kad kontrastai daro pasaulį gražesnį; suprasti jo (kito) pasirinkimus, pažiūras, įsitikinimus; gebėjimas priimti, suprasti, išklausyti; </a:t>
            </a:r>
            <a:r>
              <a:rPr lang="lt-LT" sz="2400" i="1" dirty="0">
                <a:effectLst/>
                <a:latin typeface="Palemonas" panose="02030603060206020803" pitchFamily="18" charset="0"/>
                <a:ea typeface="Calibri" panose="020F0502020204030204" pitchFamily="34" charset="0"/>
                <a:cs typeface="Times New Roman" panose="02020603050405020304" pitchFamily="18" charset="0"/>
              </a:rPr>
              <a:t>pamatyti save kitame; pamatyti save ne tik besiskiepijančiuose žmonėse, bet ir antivakseryje</a:t>
            </a:r>
            <a:r>
              <a:rPr lang="lt-LT" sz="2400" dirty="0">
                <a:effectLst/>
                <a:latin typeface="Palemonas" panose="02030603060206020803" pitchFamily="18" charset="0"/>
                <a:ea typeface="Calibri" panose="020F0502020204030204" pitchFamily="34" charset="0"/>
                <a:cs typeface="Times New Roman" panose="02020603050405020304" pitchFamily="18" charset="0"/>
              </a:rPr>
              <a:t>.</a:t>
            </a: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cSld>
  <p:clrMapOvr>
    <a:masterClrMapping/>
  </p:clrMapOvr>
  <mc:AlternateContent xmlns:mc="http://schemas.openxmlformats.org/markup-compatibility/2006">
    <mc:Choice xmlns:p14="http://schemas.microsoft.com/office/powerpoint/2010/main" Requires="p14">
      <p:transition spd="slow" p14:dur="2000" advTm="69679"/>
    </mc:Choice>
    <mc:Fallback>
      <p:transition spd="slow" advTm="69679"/>
    </mc:Fallback>
  </mc:AlternateContent>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13560</Words>
  <Application>WPS Presentation</Application>
  <PresentationFormat>Panoramiczny</PresentationFormat>
  <Paragraphs>116</Paragraphs>
  <Slides>16</Slides>
  <Notes>0</Notes>
  <HiddenSlides>0</HiddenSlides>
  <MMClips>11</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16</vt:i4>
      </vt:variant>
    </vt:vector>
  </HeadingPairs>
  <TitlesOfParts>
    <vt:vector size="29" baseType="lpstr">
      <vt:lpstr>Arial</vt:lpstr>
      <vt:lpstr>SimSun</vt:lpstr>
      <vt:lpstr>Wingdings</vt:lpstr>
      <vt:lpstr>Calibri</vt:lpstr>
      <vt:lpstr>Times New Roman</vt:lpstr>
      <vt:lpstr>Palemonas</vt:lpstr>
      <vt:lpstr>Aptos Display</vt:lpstr>
      <vt:lpstr>Segoe UI Variable Display</vt:lpstr>
      <vt:lpstr>Aptos</vt:lpstr>
      <vt:lpstr>Segoe UI</vt:lpstr>
      <vt:lpstr>Microsoft YaHei</vt:lpstr>
      <vt:lpstr>Arial Unicode MS</vt:lpstr>
      <vt:lpstr>Motyw pakietu Office</vt:lpstr>
      <vt:lpstr>Krystyna Rutkowska Uniwersytet Wileński</vt:lpstr>
      <vt:lpstr> Analiza danych leksykograficznych</vt:lpstr>
      <vt:lpstr>Dwa znaczenia podstawowe</vt:lpstr>
      <vt:lpstr>Etymologia</vt:lpstr>
      <vt:lpstr>Dane systemowe zakładają takie znaczenia bazowe:</vt:lpstr>
      <vt:lpstr>Analiza danych ankietowych</vt:lpstr>
      <vt:lpstr>SZACUNEK - PAGARBA </vt:lpstr>
      <vt:lpstr>Jak okreslano szacunek?</vt:lpstr>
      <vt:lpstr>ZROZUMIENIE - SUPRATINGUMAS</vt:lpstr>
      <vt:lpstr>Jak określano zrozumienie?</vt:lpstr>
      <vt:lpstr>INNE DESKRYPTORY</vt:lpstr>
      <vt:lpstr>ANALIZA DANYCH TEKSTOWYCH</vt:lpstr>
      <vt:lpstr>KTO/CO JEST SUBIEKTEM TOLERANCJI? </vt:lpstr>
      <vt:lpstr>CO/KTO JEST PRZEDMIOTEM TOLERANCJI? 	</vt:lpstr>
      <vt:lpstr>WARTOŚCIOWANIE  TOLERANCJI </vt:lpstr>
      <vt:lpstr>DEFINICJA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Krystyna Rutkowska Uniwersytet Wileński</dc:title>
  <dc:creator>Kristina Rutkovska</dc:creator>
  <cp:lastModifiedBy>krist</cp:lastModifiedBy>
  <cp:revision>7</cp:revision>
  <dcterms:created xsi:type="dcterms:W3CDTF">2024-05-14T18:36:00Z</dcterms:created>
  <dcterms:modified xsi:type="dcterms:W3CDTF">2026-01-04T16:41:07Z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676ED283ADD1468DBCD1356E93B90A4E_13</vt:lpwstr>
  </property>
  <property fmtid="{D5CDD505-2E9C-101B-9397-08002B2CF9AE}" pid="3" name="KSOProductBuildVer">
    <vt:lpwstr>1045-12.2.0.23155</vt:lpwstr>
  </property>
</Properties>
</file>